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Lst>
  <p:notesMasterIdLst>
    <p:notesMasterId r:id="rId35"/>
  </p:notesMasterIdLst>
  <p:handoutMasterIdLst>
    <p:handoutMasterId r:id="rId36"/>
  </p:handoutMasterIdLst>
  <p:sldIdLst>
    <p:sldId id="272" r:id="rId8"/>
    <p:sldId id="346" r:id="rId9"/>
    <p:sldId id="347" r:id="rId10"/>
    <p:sldId id="348" r:id="rId11"/>
    <p:sldId id="349" r:id="rId12"/>
    <p:sldId id="353" r:id="rId13"/>
    <p:sldId id="350" r:id="rId14"/>
    <p:sldId id="351" r:id="rId15"/>
    <p:sldId id="352" r:id="rId16"/>
    <p:sldId id="367" r:id="rId17"/>
    <p:sldId id="354" r:id="rId18"/>
    <p:sldId id="356" r:id="rId19"/>
    <p:sldId id="357" r:id="rId20"/>
    <p:sldId id="358" r:id="rId21"/>
    <p:sldId id="359" r:id="rId22"/>
    <p:sldId id="361" r:id="rId23"/>
    <p:sldId id="360" r:id="rId24"/>
    <p:sldId id="362" r:id="rId25"/>
    <p:sldId id="363" r:id="rId26"/>
    <p:sldId id="364" r:id="rId27"/>
    <p:sldId id="366" r:id="rId28"/>
    <p:sldId id="368" r:id="rId29"/>
    <p:sldId id="369" r:id="rId30"/>
    <p:sldId id="326" r:id="rId31"/>
    <p:sldId id="370" r:id="rId32"/>
    <p:sldId id="300" r:id="rId33"/>
    <p:sldId id="301" r:id="rId3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p:cViewPr varScale="1">
        <p:scale>
          <a:sx n="105" d="100"/>
          <a:sy n="105" d="100"/>
        </p:scale>
        <p:origin x="82" y="427"/>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06.12.2015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06.12.2015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05449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define interactive Toasts using a similar adaptive template to that we</a:t>
            </a:r>
            <a:r>
              <a:rPr lang="en-GB" baseline="0" dirty="0" smtClean="0"/>
              <a:t> can use for Tiles. </a:t>
            </a:r>
          </a:p>
          <a:p>
            <a:r>
              <a:rPr lang="en-GB" baseline="0" dirty="0" smtClean="0"/>
              <a:t>This example shown here isn’t actually an interactive toast – just an information toast – </a:t>
            </a:r>
          </a:p>
          <a:p>
            <a:r>
              <a:rPr lang="en-GB" baseline="0" dirty="0" smtClean="0"/>
              <a:t>&lt;Click&gt;</a:t>
            </a:r>
          </a:p>
          <a:p>
            <a:r>
              <a:rPr lang="en-GB" baseline="0" dirty="0" smtClean="0"/>
              <a:t>but this uses adaptive template xml using the </a:t>
            </a:r>
            <a:r>
              <a:rPr lang="en-GB" baseline="0" dirty="0" err="1" smtClean="0"/>
              <a:t>ToastGeneric</a:t>
            </a:r>
            <a:r>
              <a:rPr lang="en-GB" baseline="0" dirty="0" smtClean="0"/>
              <a:t> binding, indicating that this is defining a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37298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update the content of tiles in a</a:t>
            </a:r>
            <a:r>
              <a:rPr lang="en-GB" baseline="0" dirty="0" smtClean="0"/>
              <a:t> number of different ways:</a:t>
            </a:r>
          </a:p>
          <a:p>
            <a:pPr marL="171450" indent="-171450">
              <a:buFont typeface="Arial" panose="020B0604020202020204" pitchFamily="34" charset="0"/>
              <a:buChar char="•"/>
            </a:pPr>
            <a:r>
              <a:rPr lang="en-GB" baseline="0" dirty="0" smtClean="0"/>
              <a:t>You can use the </a:t>
            </a:r>
            <a:r>
              <a:rPr lang="en-GB" baseline="0" dirty="0" err="1" smtClean="0"/>
              <a:t>ScheduledTileNotification</a:t>
            </a:r>
            <a:r>
              <a:rPr lang="en-GB" baseline="0" dirty="0" smtClean="0"/>
              <a:t> class to update the content by applying a tile template at a defined time.</a:t>
            </a:r>
          </a:p>
          <a:p>
            <a:pPr marL="171450" indent="-171450">
              <a:buFont typeface="Arial" panose="020B0604020202020204" pitchFamily="34" charset="0"/>
              <a:buChar char="•"/>
            </a:pPr>
            <a:r>
              <a:rPr lang="en-GB" baseline="0" dirty="0" smtClean="0"/>
              <a:t>You can define a periodic update in the package manifest, or by calling the </a:t>
            </a:r>
            <a:r>
              <a:rPr lang="en-GB" baseline="0" dirty="0" err="1" smtClean="0"/>
              <a:t>StartPeriodicUpdate</a:t>
            </a:r>
            <a:r>
              <a:rPr lang="en-GB" baseline="0" dirty="0" smtClean="0"/>
              <a:t> or </a:t>
            </a:r>
            <a:r>
              <a:rPr lang="en-GB" baseline="0" dirty="0" err="1" smtClean="0"/>
              <a:t>StartPeriodicUpdateBatch</a:t>
            </a:r>
            <a:r>
              <a:rPr lang="en-GB" baseline="0" dirty="0" smtClean="0"/>
              <a:t> APIs. You define the URL on a cloud server and the time interval and the system pulls the tile or badge content found at that URL (defined as XML) and applies it to the tile.</a:t>
            </a:r>
          </a:p>
          <a:p>
            <a:pPr marL="171450" indent="-171450">
              <a:buFont typeface="Arial" panose="020B0604020202020204" pitchFamily="34" charset="0"/>
              <a:buChar char="•"/>
            </a:pPr>
            <a:r>
              <a:rPr lang="en-GB" baseline="0" dirty="0" smtClean="0"/>
              <a:t>You can update a tile or badge directly from code in your foreground app or in a background task</a:t>
            </a:r>
          </a:p>
          <a:p>
            <a:pPr marL="171450" indent="-171450">
              <a:buFont typeface="Arial" panose="020B0604020202020204" pitchFamily="34" charset="0"/>
              <a:buChar char="•"/>
            </a:pPr>
            <a:r>
              <a:rPr lang="en-GB" baseline="0" dirty="0" smtClean="0"/>
              <a:t>You can use Push Notification services to update tile or badge content from a cloud service.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519166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12/6/2015 8:44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27</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7099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419384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dirty="0" smtClean="0"/>
              <a:t>Adaptive tile templates are a new feature in Windows 10, allowing you to easily specify content on your tile notifications without being limited to the </a:t>
            </a:r>
            <a:r>
              <a:rPr lang="en-GB" dirty="0" err="1" smtClean="0"/>
              <a:t>preset</a:t>
            </a:r>
            <a:r>
              <a:rPr lang="en-GB" dirty="0" smtClean="0"/>
              <a:t> templates we provided in earlier versions of Windows in the "tile template </a:t>
            </a:r>
            <a:r>
              <a:rPr lang="en-GB" dirty="0" err="1" smtClean="0"/>
              <a:t>catalog</a:t>
            </a:r>
            <a:r>
              <a:rPr lang="en-GB" dirty="0" smtClean="0"/>
              <a:t>". Adaptive tile templates allow you to design your own tile notification content using a simple and flexible </a:t>
            </a:r>
            <a:r>
              <a:rPr lang="en-GB" dirty="0" err="1" smtClean="0"/>
              <a:t>markup</a:t>
            </a:r>
            <a:r>
              <a:rPr lang="en-GB" dirty="0" smtClean="0"/>
              <a:t> language that adapts to different densities.</a:t>
            </a:r>
          </a:p>
          <a:p>
            <a:r>
              <a:rPr lang="en-GB" dirty="0" smtClean="0"/>
              <a:t>&lt;Click&gt;</a:t>
            </a:r>
          </a:p>
          <a:p>
            <a:r>
              <a:rPr lang="en-GB" dirty="0" smtClean="0"/>
              <a:t>In an adaptive tile template, content for each tile size is individually specified in separate &lt;binding&gt; elements within the XML payload. The size you are targeting is specified by setting the template attribute to one of the following values: </a:t>
            </a:r>
            <a:r>
              <a:rPr lang="en-GB" dirty="0" err="1" smtClean="0"/>
              <a:t>TileSmall</a:t>
            </a:r>
            <a:r>
              <a:rPr lang="en-GB" dirty="0" smtClean="0"/>
              <a:t>, </a:t>
            </a:r>
            <a:r>
              <a:rPr lang="en-GB" dirty="0" err="1" smtClean="0"/>
              <a:t>TileMedium</a:t>
            </a:r>
            <a:r>
              <a:rPr lang="en-GB" dirty="0" smtClean="0"/>
              <a:t>, </a:t>
            </a:r>
            <a:r>
              <a:rPr lang="en-GB" dirty="0" err="1" smtClean="0"/>
              <a:t>TileWide</a:t>
            </a:r>
            <a:r>
              <a:rPr lang="en-GB" dirty="0" smtClean="0"/>
              <a:t> or – on desktop only - </a:t>
            </a:r>
            <a:r>
              <a:rPr lang="en-GB" dirty="0" err="1" smtClean="0"/>
              <a:t>TileLarge</a:t>
            </a:r>
            <a:r>
              <a:rPr lang="en-GB" dirty="0" smtClean="0"/>
              <a:t>.</a:t>
            </a:r>
          </a:p>
          <a:p>
            <a:r>
              <a:rPr lang="en-GB" baseline="0" dirty="0" smtClean="0"/>
              <a:t>A binding element can also specify a language for localisation.</a:t>
            </a:r>
          </a:p>
          <a:p>
            <a:r>
              <a:rPr lang="en-GB" baseline="0" dirty="0" smtClean="0"/>
              <a:t>&lt;Click&gt;</a:t>
            </a:r>
          </a:p>
          <a:p>
            <a:r>
              <a:rPr lang="en-GB" dirty="0" smtClean="0"/>
              <a:t>Hints are optional attributes that can be added to elements in order to achieve a specific visual </a:t>
            </a:r>
            <a:r>
              <a:rPr lang="en-GB" dirty="0" err="1" smtClean="0"/>
              <a:t>behavior</a:t>
            </a:r>
            <a:r>
              <a:rPr lang="en-GB" dirty="0" smtClean="0"/>
              <a:t>. Some hints might be device-specific or notification-specific, hence why they are optional.</a:t>
            </a:r>
          </a:p>
          <a:p>
            <a:r>
              <a:rPr lang="en-GB" dirty="0" smtClean="0"/>
              <a:t>&lt;Click&gt;</a:t>
            </a:r>
          </a:p>
          <a:p>
            <a:r>
              <a:rPr lang="en-GB" dirty="0" smtClean="0"/>
              <a:t>Adaptive templates are semantic in nature, since they are meant to work across different form factors and different types of notifications. For example, elements like group and subgroup are used to semantically link content together – they do not imply a specific visual </a:t>
            </a:r>
            <a:r>
              <a:rPr lang="en-GB" dirty="0" err="1" smtClean="0"/>
              <a:t>behavior</a:t>
            </a:r>
            <a:r>
              <a:rPr lang="en-GB" dirty="0" smtClean="0"/>
              <a:t> on their own. The final appearance is up to the specific device – be it a phone/desktop/Xbox, HoloLens, or smartwatch, and the type of notification – tile or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999330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update the content of tiles in a</a:t>
            </a:r>
            <a:r>
              <a:rPr lang="en-GB" baseline="0" dirty="0" smtClean="0"/>
              <a:t> number of different ways:</a:t>
            </a:r>
          </a:p>
          <a:p>
            <a:pPr marL="171450" indent="-171450">
              <a:buFont typeface="Arial" panose="020B0604020202020204" pitchFamily="34" charset="0"/>
              <a:buChar char="•"/>
            </a:pPr>
            <a:r>
              <a:rPr lang="en-GB" baseline="0" dirty="0" smtClean="0"/>
              <a:t>You can use the </a:t>
            </a:r>
            <a:r>
              <a:rPr lang="en-GB" baseline="0" dirty="0" err="1" smtClean="0"/>
              <a:t>ScheduledTileNotification</a:t>
            </a:r>
            <a:r>
              <a:rPr lang="en-GB" baseline="0" dirty="0" smtClean="0"/>
              <a:t> class to update the content by applying a tile template at a defined time.</a:t>
            </a:r>
          </a:p>
          <a:p>
            <a:pPr marL="171450" indent="-171450">
              <a:buFont typeface="Arial" panose="020B0604020202020204" pitchFamily="34" charset="0"/>
              <a:buChar char="•"/>
            </a:pPr>
            <a:r>
              <a:rPr lang="en-GB" baseline="0" dirty="0" smtClean="0"/>
              <a:t>You can define a periodic update in the package manifest, or by calling the </a:t>
            </a:r>
            <a:r>
              <a:rPr lang="en-GB" baseline="0" dirty="0" err="1" smtClean="0"/>
              <a:t>StartPeriodicUpdate</a:t>
            </a:r>
            <a:r>
              <a:rPr lang="en-GB" baseline="0" dirty="0" smtClean="0"/>
              <a:t> or </a:t>
            </a:r>
            <a:r>
              <a:rPr lang="en-GB" baseline="0" dirty="0" err="1" smtClean="0"/>
              <a:t>StartPeriodicUpdateBatch</a:t>
            </a:r>
            <a:r>
              <a:rPr lang="en-GB" baseline="0" dirty="0" smtClean="0"/>
              <a:t> APIs. You define the URL on a cloud server and the time interval and the system pulls the tile or badge content found at that URL (defined as XML) and applies it to the tile.</a:t>
            </a:r>
          </a:p>
          <a:p>
            <a:pPr marL="171450" indent="-171450">
              <a:buFont typeface="Arial" panose="020B0604020202020204" pitchFamily="34" charset="0"/>
              <a:buChar char="•"/>
            </a:pPr>
            <a:r>
              <a:rPr lang="en-GB" baseline="0" dirty="0" smtClean="0"/>
              <a:t>You can update a tile or badge directly from code in your foreground app or in a background task</a:t>
            </a:r>
          </a:p>
          <a:p>
            <a:pPr marL="171450" indent="-171450">
              <a:buFont typeface="Arial" panose="020B0604020202020204" pitchFamily="34" charset="0"/>
              <a:buChar char="•"/>
            </a:pPr>
            <a:r>
              <a:rPr lang="en-GB" baseline="0" dirty="0" smtClean="0"/>
              <a:t>You can use Push Notification services to update tile or badge content from a cloud service.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282938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Toast notifications are common on all mobile platforms. They provide an interruptive notification of some information for the user. In Windows 10, notifications slide in for a few seconds from the bottom right of a desktop of tablet screen, or appear at the top of a phone screen. They are then listed in Action Center.</a:t>
            </a:r>
          </a:p>
          <a:p>
            <a:endParaRPr lang="en-GB" dirty="0" smtClean="0"/>
          </a:p>
          <a:p>
            <a:r>
              <a:rPr lang="en-GB" dirty="0" smtClean="0"/>
              <a:t>In Windows 8.1 and earlier, Toasts simply conveyed information with the goal of the user glancing at it and consuming the information. You can still use toasts in this way in Windows 10.</a:t>
            </a:r>
          </a:p>
          <a:p>
            <a:endParaRPr lang="en-GB" dirty="0" smtClean="0"/>
          </a:p>
          <a:p>
            <a:r>
              <a:rPr lang="en-GB" dirty="0" smtClean="0"/>
              <a:t>In Windows 10, toasts get additional capabilities. They can</a:t>
            </a:r>
            <a:r>
              <a:rPr lang="en-GB" baseline="0" dirty="0" smtClean="0"/>
              <a:t> now be interactive and offer buttons and selectable input allowing the user to perform simple tasks directly from the notification, rather than have to open the app to complete the task.</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854658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Toast notifications are common on all mobile platforms. They provide an interruptive notification of some information for the user. In Windows 10, notifications slide in for a few seconds from the bottom right of a desktop of tablet screen, or appear at the top of a phone screen. They are then listed in Action Center.</a:t>
            </a:r>
          </a:p>
          <a:p>
            <a:endParaRPr lang="en-GB" dirty="0" smtClean="0"/>
          </a:p>
          <a:p>
            <a:r>
              <a:rPr lang="en-GB" dirty="0" smtClean="0"/>
              <a:t>In Windows 8.1 and earlier, Toasts simply conveyed information with the goal of the user glancing at it and consuming the information. You can still use toasts in this way in Windows 10.</a:t>
            </a:r>
          </a:p>
          <a:p>
            <a:endParaRPr lang="en-GB" dirty="0" smtClean="0"/>
          </a:p>
          <a:p>
            <a:r>
              <a:rPr lang="en-GB" dirty="0" smtClean="0"/>
              <a:t>In Windows 10, toasts get additional capabilities. They can</a:t>
            </a:r>
            <a:r>
              <a:rPr lang="en-GB" baseline="0" dirty="0" smtClean="0"/>
              <a:t> now be interactive and offer buttons and selectable input allowing the user to perform simple tasks directly from the notification, rather than have to open the app to complete the task.</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35293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left hand images here – shown for desktop above and below how it appears on Windows 10 Mobile – are non-interactive. They inform the user of some event. The user can tap on the toast and launch the app so that they can take additional actions.</a:t>
            </a:r>
          </a:p>
          <a:p>
            <a:endParaRPr lang="en-GB" dirty="0" smtClean="0"/>
          </a:p>
          <a:p>
            <a:r>
              <a:rPr lang="en-GB" dirty="0" smtClean="0"/>
              <a:t>In the middle, we’ve now added an</a:t>
            </a:r>
            <a:r>
              <a:rPr lang="en-GB" baseline="0" dirty="0" smtClean="0"/>
              <a:t> input box and a send button – the user can reply to this message directly from the toast notification, without having to launch the associated app.</a:t>
            </a:r>
          </a:p>
          <a:p>
            <a:endParaRPr lang="en-GB" baseline="0" dirty="0" smtClean="0"/>
          </a:p>
          <a:p>
            <a:r>
              <a:rPr lang="en-GB" baseline="0" dirty="0" smtClean="0"/>
              <a:t>In the examples on the right, there are two buttons. The result is the same – the user can be so much more productive because they can use the interactive toast to get things done directly, without having to launch the app!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313271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define interactive Toasts using a similar adaptive template to that we</a:t>
            </a:r>
            <a:r>
              <a:rPr lang="en-GB" baseline="0" dirty="0" smtClean="0"/>
              <a:t> can use for Tiles. </a:t>
            </a:r>
          </a:p>
          <a:p>
            <a:r>
              <a:rPr lang="en-GB" baseline="0" dirty="0" smtClean="0"/>
              <a:t>This example shown here isn’t actually an interactive toast – just an information toast – </a:t>
            </a:r>
          </a:p>
          <a:p>
            <a:r>
              <a:rPr lang="en-GB" baseline="0" dirty="0" smtClean="0"/>
              <a:t>&lt;Click&gt;</a:t>
            </a:r>
          </a:p>
          <a:p>
            <a:r>
              <a:rPr lang="en-GB" baseline="0" dirty="0" smtClean="0"/>
              <a:t>but this uses adaptive template xml using the </a:t>
            </a:r>
            <a:r>
              <a:rPr lang="en-GB" baseline="0" dirty="0" err="1" smtClean="0"/>
              <a:t>ToastGeneric</a:t>
            </a:r>
            <a:r>
              <a:rPr lang="en-GB" baseline="0" dirty="0" smtClean="0"/>
              <a:t> binding, indicating that this is defining a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19</a:t>
            </a:fld>
            <a:endParaRPr lang="en-US"/>
          </a:p>
        </p:txBody>
      </p:sp>
    </p:spTree>
    <p:extLst>
      <p:ext uri="{BB962C8B-B14F-4D97-AF65-F5344CB8AC3E}">
        <p14:creationId xmlns:p14="http://schemas.microsoft.com/office/powerpoint/2010/main" val="1713722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673255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51796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3190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12/6/2015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6.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image" Target="../media/image20.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 id="2147483774" r:id="rId21"/>
    <p:sldLayoutId id="2147483775" r:id="rId22"/>
    <p:sldLayoutId id="2147483776" r:id="rId23"/>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2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27.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9.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280057"/>
            <a:ext cx="1539187" cy="1539187"/>
          </a:xfrm>
          <a:prstGeom prst="ellipse">
            <a:avLst/>
          </a:prstGeom>
        </p:spPr>
      </p:pic>
      <p:sp>
        <p:nvSpPr>
          <p:cNvPr id="4" name="Заголовок 3"/>
          <p:cNvSpPr>
            <a:spLocks noGrp="1"/>
          </p:cNvSpPr>
          <p:nvPr>
            <p:ph type="ctrTitle"/>
          </p:nvPr>
        </p:nvSpPr>
        <p:spPr/>
        <p:txBody>
          <a:bodyPr anchor="ctr">
            <a:noAutofit/>
          </a:bodyPr>
          <a:lstStyle/>
          <a:p>
            <a:pPr defTabSz="762000">
              <a:lnSpc>
                <a:spcPct val="100000"/>
              </a:lnSpc>
            </a:pPr>
            <a:r>
              <a:rPr lang="en-US" sz="4000" dirty="0"/>
              <a:t>Universal App Development </a:t>
            </a:r>
            <a:r>
              <a:rPr lang="ru-RU" sz="4000" smtClean="0"/>
              <a:t/>
            </a:r>
            <a:br>
              <a:rPr lang="ru-RU" sz="4000" smtClean="0"/>
            </a:br>
            <a:r>
              <a:rPr lang="en-US" sz="4000" smtClean="0"/>
              <a:t>for </a:t>
            </a:r>
            <a:r>
              <a:rPr lang="en-US" sz="4000" dirty="0"/>
              <a:t>Windows Platform for Beginners</a:t>
            </a:r>
            <a:r>
              <a:rPr lang="en-US" sz="4000" dirty="0" smtClean="0"/>
              <a:t/>
            </a:r>
            <a:br>
              <a:rPr lang="en-US" sz="4000" dirty="0" smtClean="0"/>
            </a:br>
            <a:r>
              <a:rPr lang="ru-RU" sz="4000" dirty="0" smtClean="0"/>
              <a:t/>
            </a:r>
            <a:br>
              <a:rPr lang="ru-RU" sz="4000" dirty="0" smtClean="0"/>
            </a:br>
            <a:r>
              <a:rPr lang="en-US" sz="4000" dirty="0" smtClean="0"/>
              <a:t>Lection</a:t>
            </a:r>
            <a:r>
              <a:rPr lang="ru-RU" sz="4000" dirty="0" smtClean="0"/>
              <a:t> </a:t>
            </a:r>
            <a:r>
              <a:rPr lang="en-US" sz="4000" dirty="0"/>
              <a:t>7</a:t>
            </a:r>
            <a:r>
              <a:rPr lang="ru-RU" sz="4000" dirty="0" smtClean="0"/>
              <a:t>: </a:t>
            </a:r>
            <a:r>
              <a:rPr lang="en-US" sz="4000" dirty="0" smtClean="0"/>
              <a:t>Live Tiles and Notifications</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en-US" dirty="0" smtClean="0"/>
              <a:t>Konstantin Kichinsky</a:t>
            </a:r>
          </a:p>
          <a:p>
            <a:r>
              <a:rPr lang="en-US" sz="2400" dirty="0" smtClean="0"/>
              <a:t>konkich@microsoft.com | twitter.com/</a:t>
            </a:r>
            <a:r>
              <a:rPr lang="en-US" sz="2400" dirty="0" err="1" smtClean="0"/>
              <a:t>kichinsky</a:t>
            </a:r>
            <a:endParaRPr lang="en-US" sz="2400" dirty="0" smtClean="0"/>
          </a:p>
          <a:p>
            <a:r>
              <a:rPr lang="en-US" sz="2400" dirty="0" smtClean="0"/>
              <a:t>Microsoft</a:t>
            </a:r>
            <a:endParaRPr lang="ru-RU" sz="2400" dirty="0"/>
          </a:p>
        </p:txBody>
      </p:sp>
    </p:spTree>
    <p:extLst>
      <p:ext uri="{BB962C8B-B14F-4D97-AF65-F5344CB8AC3E}">
        <p14:creationId xmlns:p14="http://schemas.microsoft.com/office/powerpoint/2010/main" val="2520592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tile</a:t>
            </a:r>
            <a:endParaRPr lang="en-GB" dirty="0"/>
          </a:p>
        </p:txBody>
      </p:sp>
      <p:sp>
        <p:nvSpPr>
          <p:cNvPr id="5" name="Content Placeholder 4"/>
          <p:cNvSpPr>
            <a:spLocks noGrp="1"/>
          </p:cNvSpPr>
          <p:nvPr>
            <p:ph idx="1"/>
          </p:nvPr>
        </p:nvSpPr>
        <p:spPr/>
        <p:txBody>
          <a:bodyPr/>
          <a:lstStyle/>
          <a:p>
            <a:r>
              <a:rPr lang="en-US" dirty="0" smtClean="0"/>
              <a:t>Described in the app manifest file</a:t>
            </a:r>
            <a:endParaRPr lang="ru-RU" dirty="0"/>
          </a:p>
        </p:txBody>
      </p:sp>
      <p:pic>
        <p:nvPicPr>
          <p:cNvPr id="4" name="Picture 3"/>
          <p:cNvPicPr>
            <a:picLocks noChangeAspect="1"/>
          </p:cNvPicPr>
          <p:nvPr/>
        </p:nvPicPr>
        <p:blipFill>
          <a:blip r:embed="rId2"/>
          <a:stretch>
            <a:fillRect/>
          </a:stretch>
        </p:blipFill>
        <p:spPr>
          <a:xfrm>
            <a:off x="1056000" y="2529000"/>
            <a:ext cx="6191197" cy="3319824"/>
          </a:xfrm>
          <a:prstGeom prst="rect">
            <a:avLst/>
          </a:prstGeom>
        </p:spPr>
      </p:pic>
    </p:spTree>
    <p:extLst>
      <p:ext uri="{BB962C8B-B14F-4D97-AF65-F5344CB8AC3E}">
        <p14:creationId xmlns:p14="http://schemas.microsoft.com/office/powerpoint/2010/main" val="1150865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Tile templates</a:t>
            </a:r>
            <a:endParaRPr lang="ru-RU"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6000" y="1629000"/>
            <a:ext cx="5940000" cy="3843529"/>
          </a:xfrm>
          <a:prstGeom prst="rect">
            <a:avLst/>
          </a:prstGeom>
        </p:spPr>
      </p:pic>
    </p:spTree>
    <p:extLst>
      <p:ext uri="{BB962C8B-B14F-4D97-AF65-F5344CB8AC3E}">
        <p14:creationId xmlns:p14="http://schemas.microsoft.com/office/powerpoint/2010/main" val="1120519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tile template</a:t>
            </a:r>
            <a:endParaRPr lang="en-US" dirty="0"/>
          </a:p>
        </p:txBody>
      </p:sp>
      <p:sp>
        <p:nvSpPr>
          <p:cNvPr id="4" name="Text Placeholder 3"/>
          <p:cNvSpPr>
            <a:spLocks noGrp="1"/>
          </p:cNvSpPr>
          <p:nvPr>
            <p:ph idx="1"/>
          </p:nvPr>
        </p:nvSpPr>
        <p:spPr/>
        <p:txBody>
          <a:bodyPr>
            <a:normAutofit lnSpcReduction="10000"/>
          </a:bodyPr>
          <a:lstStyle/>
          <a:p>
            <a:pPr>
              <a:spcBef>
                <a:spcPts val="400"/>
              </a:spcBef>
            </a:pPr>
            <a:r>
              <a:rPr lang="en-US" sz="1961" dirty="0">
                <a:solidFill>
                  <a:schemeClr val="tx1"/>
                </a:solidFill>
              </a:rPr>
              <a:t>&lt;tile&gt;</a:t>
            </a:r>
          </a:p>
          <a:p>
            <a:pPr>
              <a:spcBef>
                <a:spcPts val="400"/>
              </a:spcBef>
            </a:pPr>
            <a:r>
              <a:rPr lang="en-US" sz="1961" dirty="0">
                <a:solidFill>
                  <a:schemeClr val="tx1"/>
                </a:solidFill>
              </a:rPr>
              <a:t>  &lt;visual&gt;</a:t>
            </a:r>
          </a:p>
          <a:p>
            <a:pPr>
              <a:spcBef>
                <a:spcPts val="400"/>
              </a:spcBef>
            </a:pPr>
            <a:r>
              <a:rPr lang="en-US" sz="1961" dirty="0">
                <a:solidFill>
                  <a:schemeClr val="tx1"/>
                </a:solidFill>
              </a:rPr>
              <a:t>   &lt;binding template="</a:t>
            </a:r>
            <a:r>
              <a:rPr lang="en-US" sz="1961" dirty="0" err="1">
                <a:solidFill>
                  <a:schemeClr val="tx1"/>
                </a:solidFill>
              </a:rPr>
              <a:t>TileMedium</a:t>
            </a:r>
            <a:r>
              <a:rPr lang="en-US" sz="1961" dirty="0">
                <a:solidFill>
                  <a:schemeClr val="tx1"/>
                </a:solidFill>
              </a:rPr>
              <a:t>"&gt;</a:t>
            </a:r>
          </a:p>
          <a:p>
            <a:pPr>
              <a:spcBef>
                <a:spcPts val="400"/>
              </a:spcBef>
            </a:pPr>
            <a:r>
              <a:rPr lang="en-US" sz="1961" dirty="0">
                <a:solidFill>
                  <a:schemeClr val="tx1"/>
                </a:solidFill>
              </a:rPr>
              <a:t>      &lt;group&gt; &lt;subgroup&gt;</a:t>
            </a:r>
          </a:p>
          <a:p>
            <a:pPr>
              <a:spcBef>
                <a:spcPts val="400"/>
              </a:spcBef>
            </a:pPr>
            <a:r>
              <a:rPr lang="en-US" sz="1961" dirty="0">
                <a:solidFill>
                  <a:schemeClr val="tx1"/>
                </a:solidFill>
              </a:rPr>
              <a:t>           &lt;text hint-style="subtitle"&gt;John Doe&lt;/text&gt;</a:t>
            </a:r>
          </a:p>
          <a:p>
            <a:pPr>
              <a:spcBef>
                <a:spcPts val="400"/>
              </a:spcBef>
            </a:pPr>
            <a:r>
              <a:rPr lang="en-US" sz="1961" dirty="0">
                <a:solidFill>
                  <a:schemeClr val="tx1"/>
                </a:solidFill>
              </a:rPr>
              <a:t>           &lt;text hint-style="subtle"&gt;Photos from our trip&lt;/text&gt;</a:t>
            </a:r>
          </a:p>
          <a:p>
            <a:pPr>
              <a:spcBef>
                <a:spcPts val="400"/>
              </a:spcBef>
            </a:pPr>
            <a:r>
              <a:rPr lang="en-US" sz="1961" dirty="0">
                <a:solidFill>
                  <a:schemeClr val="tx1"/>
                </a:solidFill>
              </a:rPr>
              <a:t>           &lt;text hint-style="subtle"&gt;Thought you might…&lt;/text&gt;</a:t>
            </a:r>
          </a:p>
          <a:p>
            <a:pPr>
              <a:spcBef>
                <a:spcPts val="400"/>
              </a:spcBef>
            </a:pPr>
            <a:r>
              <a:rPr lang="en-US" sz="1961" dirty="0">
                <a:solidFill>
                  <a:schemeClr val="tx1"/>
                </a:solidFill>
              </a:rPr>
              <a:t>        &lt;/subgroup&gt;</a:t>
            </a:r>
          </a:p>
          <a:p>
            <a:pPr>
              <a:spcBef>
                <a:spcPts val="400"/>
              </a:spcBef>
            </a:pPr>
            <a:r>
              <a:rPr lang="en-US" sz="1961" dirty="0">
                <a:solidFill>
                  <a:schemeClr val="tx1"/>
                </a:solidFill>
              </a:rPr>
              <a:t>      &lt;/group&gt;</a:t>
            </a:r>
          </a:p>
          <a:p>
            <a:pPr>
              <a:spcBef>
                <a:spcPts val="400"/>
              </a:spcBef>
            </a:pPr>
            <a:r>
              <a:rPr lang="en-US" sz="1961" dirty="0">
                <a:solidFill>
                  <a:schemeClr val="tx1"/>
                </a:solidFill>
              </a:rPr>
              <a:t>      &lt;group&gt; &lt;subgroup&gt;</a:t>
            </a:r>
          </a:p>
          <a:p>
            <a:pPr>
              <a:spcBef>
                <a:spcPts val="400"/>
              </a:spcBef>
            </a:pPr>
            <a:r>
              <a:rPr lang="en-US" sz="1961" dirty="0">
                <a:solidFill>
                  <a:schemeClr val="tx1"/>
                </a:solidFill>
              </a:rPr>
              <a:t>        …</a:t>
            </a:r>
          </a:p>
          <a:p>
            <a:pPr>
              <a:spcBef>
                <a:spcPts val="400"/>
              </a:spcBef>
            </a:pPr>
            <a:r>
              <a:rPr lang="en-US" sz="1961" dirty="0">
                <a:solidFill>
                  <a:schemeClr val="tx1"/>
                </a:solidFill>
              </a:rPr>
              <a:t>        &lt;/subgroup&gt;</a:t>
            </a:r>
          </a:p>
          <a:p>
            <a:pPr>
              <a:spcBef>
                <a:spcPts val="400"/>
              </a:spcBef>
            </a:pPr>
            <a:r>
              <a:rPr lang="en-US" sz="1961" dirty="0">
                <a:solidFill>
                  <a:schemeClr val="tx1"/>
                </a:solidFill>
              </a:rPr>
              <a:t>      &lt;/group&gt;</a:t>
            </a:r>
          </a:p>
          <a:p>
            <a:pPr>
              <a:spcBef>
                <a:spcPts val="400"/>
              </a:spcBef>
            </a:pPr>
            <a:r>
              <a:rPr lang="en-US" sz="1961" dirty="0">
                <a:solidFill>
                  <a:schemeClr val="tx1"/>
                </a:solidFill>
              </a:rPr>
              <a:t>    &lt;/binding&gt;   </a:t>
            </a:r>
          </a:p>
          <a:p>
            <a:pPr>
              <a:spcBef>
                <a:spcPts val="400"/>
              </a:spcBef>
            </a:pPr>
            <a:r>
              <a:rPr lang="en-US" sz="1961" dirty="0">
                <a:solidFill>
                  <a:schemeClr val="tx1"/>
                </a:solidFill>
              </a:rPr>
              <a:t>  &lt;/visual&gt;</a:t>
            </a:r>
          </a:p>
          <a:p>
            <a:pPr>
              <a:spcBef>
                <a:spcPts val="400"/>
              </a:spcBef>
            </a:pPr>
            <a:r>
              <a:rPr lang="en-US" sz="1961" dirty="0">
                <a:solidFill>
                  <a:schemeClr val="tx1"/>
                </a:solidFill>
              </a:rPr>
              <a:t>&lt;/tile&gt;</a:t>
            </a:r>
          </a:p>
          <a:p>
            <a:pPr>
              <a:spcBef>
                <a:spcPts val="400"/>
              </a:spcBef>
            </a:pPr>
            <a:endParaRPr lang="en-US" sz="1961" dirty="0">
              <a:solidFill>
                <a:schemeClr val="tx1"/>
              </a:solidFill>
            </a:endParaRPr>
          </a:p>
        </p:txBody>
      </p:sp>
      <p:grpSp>
        <p:nvGrpSpPr>
          <p:cNvPr id="2" name="Group 1"/>
          <p:cNvGrpSpPr/>
          <p:nvPr/>
        </p:nvGrpSpPr>
        <p:grpSpPr>
          <a:xfrm>
            <a:off x="3936000" y="4563225"/>
            <a:ext cx="3420000" cy="1694874"/>
            <a:chOff x="6245404" y="3951915"/>
            <a:chExt cx="5089813" cy="2522395"/>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5404" y="3951915"/>
              <a:ext cx="5089813" cy="2282026"/>
            </a:xfrm>
            <a:prstGeom prst="rect">
              <a:avLst/>
            </a:prstGeom>
          </p:spPr>
        </p:pic>
        <p:grpSp>
          <p:nvGrpSpPr>
            <p:cNvPr id="7" name="Group 6"/>
            <p:cNvGrpSpPr/>
            <p:nvPr/>
          </p:nvGrpSpPr>
          <p:grpSpPr>
            <a:xfrm>
              <a:off x="6391585" y="6242344"/>
              <a:ext cx="4802045" cy="231966"/>
              <a:chOff x="380250" y="5662722"/>
              <a:chExt cx="5451115" cy="263319"/>
            </a:xfrm>
          </p:grpSpPr>
          <p:sp>
            <p:nvSpPr>
              <p:cNvPr id="8" name="Subtitle 2"/>
              <p:cNvSpPr txBox="1">
                <a:spLocks/>
              </p:cNvSpPr>
              <p:nvPr/>
            </p:nvSpPr>
            <p:spPr>
              <a:xfrm>
                <a:off x="380250" y="5662722"/>
                <a:ext cx="936921" cy="263319"/>
              </a:xfrm>
              <a:prstGeom prst="rect">
                <a:avLst/>
              </a:prstGeom>
            </p:spPr>
            <p:txBody>
              <a:bodyPr vert="horz" lIns="0" tIns="0" rIns="0" bIns="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rgbClr val="202124"/>
                    </a:solidFill>
                    <a:latin typeface="Segoe UI Light" panose="020B0502040204020203" pitchFamily="34" charset="0"/>
                    <a:cs typeface="Segoe UI Light" panose="020B0502040204020203" pitchFamily="34" charset="0"/>
                  </a:rPr>
                  <a:t>Min. Med Size</a:t>
                </a:r>
              </a:p>
            </p:txBody>
          </p:sp>
          <p:sp>
            <p:nvSpPr>
              <p:cNvPr id="9" name="Subtitle 2"/>
              <p:cNvSpPr txBox="1">
                <a:spLocks/>
              </p:cNvSpPr>
              <p:nvPr/>
            </p:nvSpPr>
            <p:spPr>
              <a:xfrm>
                <a:off x="4920343" y="5662722"/>
                <a:ext cx="911022" cy="263319"/>
              </a:xfrm>
              <a:prstGeom prst="rect">
                <a:avLst/>
              </a:prstGeom>
            </p:spPr>
            <p:txBody>
              <a:bodyPr vert="horz" lIns="0" tIns="0" rIns="0" bIns="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rgbClr val="202124"/>
                    </a:solidFill>
                    <a:latin typeface="Segoe UI Light" panose="020B0502040204020203" pitchFamily="34" charset="0"/>
                    <a:cs typeface="Segoe UI Light" panose="020B0502040204020203" pitchFamily="34" charset="0"/>
                  </a:rPr>
                  <a:t>Max Med. Size</a:t>
                </a:r>
              </a:p>
            </p:txBody>
          </p:sp>
          <p:cxnSp>
            <p:nvCxnSpPr>
              <p:cNvPr id="10" name="Straight Arrow Connector 9"/>
              <p:cNvCxnSpPr/>
              <p:nvPr/>
            </p:nvCxnSpPr>
            <p:spPr>
              <a:xfrm>
                <a:off x="1316700" y="5751679"/>
                <a:ext cx="3603172"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sp>
        <p:nvSpPr>
          <p:cNvPr id="11" name="Rectangle 10"/>
          <p:cNvSpPr/>
          <p:nvPr/>
        </p:nvSpPr>
        <p:spPr bwMode="auto">
          <a:xfrm>
            <a:off x="2766243" y="1972097"/>
            <a:ext cx="3163217" cy="422311"/>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96001" y="2566351"/>
            <a:ext cx="3240000" cy="3795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956001" y="4047278"/>
            <a:ext cx="2700000" cy="3456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590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76000" y="1543647"/>
            <a:ext cx="9859116" cy="1813958"/>
          </a:xfrm>
        </p:spPr>
        <p:txBody>
          <a:bodyPr/>
          <a:lstStyle/>
          <a:p>
            <a:r>
              <a:rPr lang="en-US" dirty="0" smtClean="0"/>
              <a:t>DEMO 0</a:t>
            </a:r>
            <a:r>
              <a:rPr lang="en-US" dirty="0"/>
              <a:t>1</a:t>
            </a:r>
            <a:r>
              <a:rPr lang="en-US" dirty="0" smtClean="0"/>
              <a:t>:</a:t>
            </a:r>
            <a:br>
              <a:rPr lang="en-US" dirty="0" smtClean="0"/>
            </a:br>
            <a:r>
              <a:rPr lang="en-US" dirty="0" smtClean="0"/>
              <a:t>Updating a tile</a:t>
            </a:r>
            <a:endParaRPr lang="ru-RU" dirty="0"/>
          </a:p>
        </p:txBody>
      </p:sp>
    </p:spTree>
    <p:extLst>
      <p:ext uri="{BB962C8B-B14F-4D97-AF65-F5344CB8AC3E}">
        <p14:creationId xmlns:p14="http://schemas.microsoft.com/office/powerpoint/2010/main" val="23505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Updating tiles</a:t>
            </a:r>
            <a:endParaRPr lang="en-US" dirty="0"/>
          </a:p>
        </p:txBody>
      </p:sp>
      <p:sp>
        <p:nvSpPr>
          <p:cNvPr id="4" name="Text Placeholder 3"/>
          <p:cNvSpPr>
            <a:spLocks noGrp="1"/>
          </p:cNvSpPr>
          <p:nvPr>
            <p:ph idx="1"/>
          </p:nvPr>
        </p:nvSpPr>
        <p:spPr/>
        <p:txBody>
          <a:bodyPr>
            <a:normAutofit lnSpcReduction="10000"/>
          </a:bodyPr>
          <a:lstStyle/>
          <a:p>
            <a:r>
              <a:rPr lang="en-US" dirty="0" smtClean="0"/>
              <a:t>Scheduled</a:t>
            </a:r>
          </a:p>
          <a:p>
            <a:pPr lvl="1"/>
            <a:r>
              <a:rPr lang="en-US" dirty="0" smtClean="0"/>
              <a:t>Set template and time with</a:t>
            </a:r>
            <a:br>
              <a:rPr lang="en-US" dirty="0" smtClean="0"/>
            </a:br>
            <a:r>
              <a:rPr lang="en-US" dirty="0" smtClean="0"/>
              <a:t>“</a:t>
            </a:r>
            <a:r>
              <a:rPr lang="en-US" dirty="0" err="1" smtClean="0"/>
              <a:t>ScheduledTileNotification</a:t>
            </a:r>
            <a:r>
              <a:rPr lang="en-US" dirty="0" smtClean="0"/>
              <a:t>”</a:t>
            </a:r>
          </a:p>
          <a:p>
            <a:r>
              <a:rPr lang="en-US" dirty="0" smtClean="0"/>
              <a:t>Periodic</a:t>
            </a:r>
          </a:p>
          <a:p>
            <a:pPr lvl="1"/>
            <a:r>
              <a:rPr lang="en-US" dirty="0" smtClean="0"/>
              <a:t>Pull URL-request</a:t>
            </a:r>
            <a:r>
              <a:rPr lang="ru-RU" dirty="0" smtClean="0"/>
              <a:t/>
            </a:r>
            <a:br>
              <a:rPr lang="ru-RU" dirty="0" smtClean="0"/>
            </a:br>
            <a:r>
              <a:rPr lang="en-US" dirty="0" smtClean="0"/>
              <a:t>30m / 60m / 6h / 12h / 24h</a:t>
            </a:r>
          </a:p>
          <a:p>
            <a:r>
              <a:rPr lang="en-US" dirty="0" smtClean="0"/>
              <a:t>Local</a:t>
            </a:r>
          </a:p>
          <a:p>
            <a:pPr lvl="1"/>
            <a:r>
              <a:rPr lang="en-US" dirty="0" smtClean="0"/>
              <a:t>From app (foreground and background)</a:t>
            </a:r>
          </a:p>
          <a:p>
            <a:r>
              <a:rPr lang="en-US" dirty="0" smtClean="0"/>
              <a:t>Push</a:t>
            </a:r>
          </a:p>
          <a:p>
            <a:pPr lvl="1"/>
            <a:r>
              <a:rPr lang="en-US" dirty="0" smtClean="0"/>
              <a:t>Use push-service</a:t>
            </a:r>
          </a:p>
          <a:p>
            <a:pPr lvl="1"/>
            <a:r>
              <a:rPr lang="en-US" dirty="0" smtClean="0"/>
              <a:t>Updating badges as well</a:t>
            </a:r>
            <a:endParaRPr lang="en-US" dirty="0"/>
          </a:p>
        </p:txBody>
      </p:sp>
    </p:spTree>
    <p:extLst>
      <p:ext uri="{BB962C8B-B14F-4D97-AF65-F5344CB8AC3E}">
        <p14:creationId xmlns:p14="http://schemas.microsoft.com/office/powerpoint/2010/main" val="215579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Toasts</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78039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Toasts</a:t>
            </a:r>
            <a:endParaRPr lang="en-US" dirty="0"/>
          </a:p>
        </p:txBody>
      </p:sp>
      <p:sp>
        <p:nvSpPr>
          <p:cNvPr id="4" name="Text Placeholder 3"/>
          <p:cNvSpPr>
            <a:spLocks noGrp="1"/>
          </p:cNvSpPr>
          <p:nvPr>
            <p:ph idx="1"/>
          </p:nvPr>
        </p:nvSpPr>
        <p:spPr>
          <a:xfrm>
            <a:off x="1056000" y="1449000"/>
            <a:ext cx="5760000" cy="4860000"/>
          </a:xfrm>
        </p:spPr>
        <p:txBody>
          <a:bodyPr/>
          <a:lstStyle/>
          <a:p>
            <a:r>
              <a:rPr lang="en-US" dirty="0" smtClean="0"/>
              <a:t>Glance (consume)</a:t>
            </a:r>
          </a:p>
          <a:p>
            <a:pPr lvl="1"/>
            <a:r>
              <a:rPr lang="en-US" dirty="0" smtClean="0"/>
              <a:t>See new information from your apps.</a:t>
            </a:r>
            <a:endParaRPr lang="ru-RU" dirty="0" smtClean="0"/>
          </a:p>
          <a:p>
            <a:pPr lvl="1"/>
            <a:endParaRPr lang="en-US" dirty="0" smtClean="0"/>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t="31248"/>
          <a:stretch/>
        </p:blipFill>
        <p:spPr>
          <a:xfrm>
            <a:off x="1056000" y="2889000"/>
            <a:ext cx="4571810" cy="2358360"/>
          </a:xfrm>
          <a:prstGeom prst="rect">
            <a:avLst/>
          </a:prstGeom>
        </p:spPr>
      </p:pic>
    </p:spTree>
    <p:extLst>
      <p:ext uri="{BB962C8B-B14F-4D97-AF65-F5344CB8AC3E}">
        <p14:creationId xmlns:p14="http://schemas.microsoft.com/office/powerpoint/2010/main" val="207061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1055999" y="3539606"/>
            <a:ext cx="4571811" cy="2409394"/>
          </a:xfrm>
          <a:prstGeom prst="rect">
            <a:avLst/>
          </a:prstGeom>
        </p:spPr>
      </p:pic>
      <p:sp>
        <p:nvSpPr>
          <p:cNvPr id="3" name="Title 2"/>
          <p:cNvSpPr>
            <a:spLocks noGrp="1"/>
          </p:cNvSpPr>
          <p:nvPr>
            <p:ph type="title"/>
          </p:nvPr>
        </p:nvSpPr>
        <p:spPr/>
        <p:txBody>
          <a:bodyPr/>
          <a:lstStyle/>
          <a:p>
            <a:r>
              <a:rPr lang="en-US" dirty="0" smtClean="0"/>
              <a:t>Toasts</a:t>
            </a:r>
            <a:endParaRPr lang="en-US" dirty="0"/>
          </a:p>
        </p:txBody>
      </p:sp>
      <p:sp>
        <p:nvSpPr>
          <p:cNvPr id="4" name="Text Placeholder 3"/>
          <p:cNvSpPr>
            <a:spLocks noGrp="1"/>
          </p:cNvSpPr>
          <p:nvPr>
            <p:ph idx="1"/>
          </p:nvPr>
        </p:nvSpPr>
        <p:spPr>
          <a:xfrm>
            <a:off x="1056000" y="1449000"/>
            <a:ext cx="5760000" cy="4860000"/>
          </a:xfrm>
        </p:spPr>
        <p:txBody>
          <a:bodyPr/>
          <a:lstStyle/>
          <a:p>
            <a:r>
              <a:rPr lang="en-US" dirty="0" smtClean="0"/>
              <a:t>Act </a:t>
            </a:r>
            <a:r>
              <a:rPr lang="ru-RU" dirty="0" smtClean="0"/>
              <a:t>(</a:t>
            </a:r>
            <a:r>
              <a:rPr lang="en-US" dirty="0" smtClean="0"/>
              <a:t>chase, or take actions)</a:t>
            </a:r>
          </a:p>
          <a:p>
            <a:pPr lvl="1"/>
            <a:r>
              <a:rPr lang="en-US" dirty="0"/>
              <a:t>Toasts invite you to begin or complete a task. Additional actions enable users to perform simple tasks without context switching.</a:t>
            </a:r>
          </a:p>
        </p:txBody>
      </p:sp>
    </p:spTree>
    <p:extLst>
      <p:ext uri="{BB962C8B-B14F-4D97-AF65-F5344CB8AC3E}">
        <p14:creationId xmlns:p14="http://schemas.microsoft.com/office/powerpoint/2010/main" val="1785267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Interactive toasts</a:t>
            </a:r>
            <a:endParaRPr lang="en-US" dirty="0"/>
          </a:p>
        </p:txBody>
      </p:sp>
      <p:pic>
        <p:nvPicPr>
          <p:cNvPr id="5" name="Picture 4" descr="http://osguni/AssetsThreshold/00/00/00/00/00/0A/2C_Desktop_Desktop_5Color.png"/>
          <p:cNvPicPr>
            <a:picLocks noChangeAspect="1"/>
          </p:cNvPicPr>
          <p:nvPr/>
        </p:nvPicPr>
        <p:blipFill rotWithShape="1">
          <a:blip r:embed="rId3" cstate="screen">
            <a:extLst>
              <a:ext uri="{28A0092B-C50C-407E-A947-70E740481C1C}">
                <a14:useLocalDpi xmlns:a14="http://schemas.microsoft.com/office/drawing/2010/main"/>
              </a:ext>
            </a:extLst>
          </a:blip>
          <a:srcRect t="27296"/>
          <a:stretch/>
        </p:blipFill>
        <p:spPr bwMode="auto">
          <a:xfrm>
            <a:off x="1056000" y="3372853"/>
            <a:ext cx="2940555" cy="1603598"/>
          </a:xfrm>
          <a:prstGeom prst="rect">
            <a:avLst/>
          </a:prstGeom>
          <a:noFill/>
          <a:ln>
            <a:solidFill>
              <a:schemeClr val="tx1"/>
            </a:solidFill>
          </a:ln>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76001" y="3372854"/>
            <a:ext cx="2880000" cy="1551792"/>
          </a:xfrm>
          <a:prstGeom prst="rect">
            <a:avLst/>
          </a:prstGeom>
          <a:ln>
            <a:solidFill>
              <a:schemeClr val="tx1"/>
            </a:solidFill>
          </a:ln>
        </p:spPr>
      </p:pic>
      <p:pic>
        <p:nvPicPr>
          <p:cNvPr id="7" name="Picture 6" descr="http://osguni/AssetsThreshold/00/00/00/00/00/0B/1C_Desktop_Desktop_2.png"/>
          <p:cNvPicPr>
            <a:picLocks noChangeAspect="1"/>
          </p:cNvPicPr>
          <p:nvPr/>
        </p:nvPicPr>
        <p:blipFill rotWithShape="1">
          <a:blip r:embed="rId5" cstate="print">
            <a:extLst>
              <a:ext uri="{28A0092B-C50C-407E-A947-70E740481C1C}">
                <a14:useLocalDpi xmlns:a14="http://schemas.microsoft.com/office/drawing/2010/main"/>
              </a:ext>
            </a:extLst>
          </a:blip>
          <a:srcRect t="27565"/>
          <a:stretch/>
        </p:blipFill>
        <p:spPr bwMode="auto">
          <a:xfrm>
            <a:off x="1055999" y="5131367"/>
            <a:ext cx="2940555" cy="1598644"/>
          </a:xfrm>
          <a:prstGeom prst="rect">
            <a:avLst/>
          </a:prstGeom>
          <a:noFill/>
          <a:ln>
            <a:solidFill>
              <a:schemeClr val="tx1"/>
            </a:solidFill>
          </a:ln>
        </p:spPr>
      </p:pic>
      <p:pic>
        <p:nvPicPr>
          <p:cNvPr id="8" name="Picture 7" descr="http://osguni/AssetsThreshold/00/00/00/00/00/04/KY_Mobile_5inch_Mobile5_2.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76000" y="5131258"/>
            <a:ext cx="2880001" cy="1602562"/>
          </a:xfrm>
          <a:prstGeom prst="rect">
            <a:avLst/>
          </a:prstGeom>
          <a:noFill/>
          <a:ln>
            <a:solidFill>
              <a:schemeClr val="tx1"/>
            </a:solidFill>
          </a:ln>
        </p:spPr>
      </p:pic>
      <p:pic>
        <p:nvPicPr>
          <p:cNvPr id="9" name="Picture 8" descr="http://osguni/AssetsThreshold/00/00/00/00/00/0B/1B_Desktop_Desktop_1Color.png"/>
          <p:cNvPicPr/>
          <p:nvPr/>
        </p:nvPicPr>
        <p:blipFill rotWithShape="1">
          <a:blip r:embed="rId7" cstate="screen">
            <a:extLst>
              <a:ext uri="{28A0092B-C50C-407E-A947-70E740481C1C}">
                <a14:useLocalDpi xmlns:a14="http://schemas.microsoft.com/office/drawing/2010/main"/>
              </a:ext>
            </a:extLst>
          </a:blip>
          <a:srcRect t="27982"/>
          <a:stretch/>
        </p:blipFill>
        <p:spPr bwMode="auto">
          <a:xfrm>
            <a:off x="1056000" y="1629000"/>
            <a:ext cx="2940555" cy="1594337"/>
          </a:xfrm>
          <a:prstGeom prst="rect">
            <a:avLst/>
          </a:prstGeom>
          <a:noFill/>
          <a:ln>
            <a:solidFill>
              <a:schemeClr val="tx1"/>
            </a:solidFill>
          </a:ln>
        </p:spPr>
      </p:pic>
      <p:pic>
        <p:nvPicPr>
          <p:cNvPr id="10" name="Picture 9" descr="http://osguni/AssetsThreshold/00/00/00/00/00/04/KW_Mobile_5inch_Mobile5_1.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76000" y="1629000"/>
            <a:ext cx="2865340" cy="1594337"/>
          </a:xfrm>
          <a:prstGeom prst="rect">
            <a:avLst/>
          </a:prstGeom>
          <a:noFill/>
          <a:ln>
            <a:solidFill>
              <a:schemeClr val="tx1"/>
            </a:solidFill>
          </a:ln>
        </p:spPr>
      </p:pic>
      <p:sp>
        <p:nvSpPr>
          <p:cNvPr id="11" name="TextBox 4"/>
          <p:cNvSpPr txBox="1"/>
          <p:nvPr/>
        </p:nvSpPr>
        <p:spPr>
          <a:xfrm>
            <a:off x="835009" y="1176479"/>
            <a:ext cx="879843" cy="452521"/>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Desktop</a:t>
            </a:r>
          </a:p>
        </p:txBody>
      </p:sp>
      <p:sp>
        <p:nvSpPr>
          <p:cNvPr id="12" name="TextBox 5"/>
          <p:cNvSpPr txBox="1"/>
          <p:nvPr/>
        </p:nvSpPr>
        <p:spPr>
          <a:xfrm>
            <a:off x="4353214" y="1189784"/>
            <a:ext cx="793280" cy="452521"/>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Mobile</a:t>
            </a:r>
          </a:p>
        </p:txBody>
      </p:sp>
    </p:spTree>
    <p:extLst>
      <p:ext uri="{BB962C8B-B14F-4D97-AF65-F5344CB8AC3E}">
        <p14:creationId xmlns:p14="http://schemas.microsoft.com/office/powerpoint/2010/main" val="3929587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template</a:t>
            </a:r>
            <a:endParaRPr lang="en-US" dirty="0"/>
          </a:p>
        </p:txBody>
      </p:sp>
      <p:sp>
        <p:nvSpPr>
          <p:cNvPr id="4" name="Text Placeholder 3"/>
          <p:cNvSpPr>
            <a:spLocks noGrp="1"/>
          </p:cNvSpPr>
          <p:nvPr>
            <p:ph idx="1"/>
          </p:nvPr>
        </p:nvSpPr>
        <p:spPr/>
        <p:txBody>
          <a:bodyPr>
            <a:normAutofit fontScale="92500" lnSpcReduction="20000"/>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smtClean="0">
                <a:solidFill>
                  <a:schemeClr val="tx1"/>
                </a:solidFill>
              </a:rPr>
              <a:t>  &lt;</a:t>
            </a:r>
            <a:r>
              <a:rPr lang="en-US" sz="1961" dirty="0">
                <a:solidFill>
                  <a:schemeClr val="tx1"/>
                </a:solidFill>
              </a:rPr>
              <a:t>binding template="</a:t>
            </a:r>
            <a:r>
              <a:rPr lang="en-US" sz="1961" dirty="0" err="1">
                <a:solidFill>
                  <a:schemeClr val="tx1"/>
                </a:solidFill>
              </a:rPr>
              <a:t>ToastGeneric</a:t>
            </a:r>
            <a:r>
              <a:rPr lang="en-US" sz="1961" dirty="0">
                <a:solidFill>
                  <a:schemeClr val="tx1"/>
                </a:solidFill>
              </a:rPr>
              <a: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image placement="</a:t>
            </a:r>
            <a:r>
              <a:rPr lang="en-US" sz="1961" dirty="0" err="1">
                <a:solidFill>
                  <a:schemeClr val="tx1"/>
                </a:solidFill>
              </a:rPr>
              <a:t>appLogoOverride</a:t>
            </a:r>
            <a:r>
              <a:rPr lang="en-US" sz="1961" dirty="0">
                <a:solidFill>
                  <a:schemeClr val="tx1"/>
                </a:solidFill>
              </a:rPr>
              <a:t>" </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="Torrance Shum.png" /&gt;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text&gt;Torrance Shum&lt;/text&gt;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text&gt;Media content attached.&lt;/text&gt;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image placement="inline"</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="attachment.png" /&gt;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text&gt;Hey check out this photo. </a:t>
            </a:r>
          </a:p>
          <a:p>
            <a:pPr>
              <a:spcBef>
                <a:spcPts val="400"/>
              </a:spcBef>
              <a:spcAft>
                <a:spcPts val="588"/>
              </a:spcAft>
            </a:pPr>
            <a:r>
              <a:rPr lang="en-US" sz="1961" dirty="0">
                <a:solidFill>
                  <a:schemeClr val="tx1"/>
                </a:solidFill>
              </a:rPr>
              <a:t>		Isn’t it awesome?&lt;/text&gt;</a:t>
            </a:r>
          </a:p>
          <a:p>
            <a:pPr>
              <a:spcBef>
                <a:spcPts val="400"/>
              </a:spcBef>
              <a:spcAft>
                <a:spcPts val="588"/>
              </a:spcAft>
            </a:pPr>
            <a:r>
              <a:rPr lang="en-US" sz="1961" dirty="0" smtClean="0">
                <a:solidFill>
                  <a:schemeClr val="tx1"/>
                </a:solidFill>
              </a:rPr>
              <a:t>    &lt;/</a:t>
            </a:r>
            <a:r>
              <a:rPr lang="en-US" sz="1961" dirty="0">
                <a:solidFill>
                  <a:schemeClr val="tx1"/>
                </a:solidFill>
              </a:rPr>
              <a:t>binding&gt;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&lt;/toast&gt;</a:t>
            </a:r>
          </a:p>
          <a:p>
            <a:pPr>
              <a:spcBef>
                <a:spcPts val="400"/>
              </a:spcBef>
            </a:pPr>
            <a:endParaRPr lang="en-US" sz="1961" dirty="0">
              <a:solidFill>
                <a:schemeClr val="tx1"/>
              </a:solidFill>
            </a:endParaRPr>
          </a:p>
        </p:txBody>
      </p:sp>
      <p:sp>
        <p:nvSpPr>
          <p:cNvPr id="9" name="Rectangle 8"/>
          <p:cNvSpPr/>
          <p:nvPr/>
        </p:nvSpPr>
        <p:spPr bwMode="auto">
          <a:xfrm>
            <a:off x="2495999" y="2003752"/>
            <a:ext cx="3089381" cy="40951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6027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the role of tiles and notifications?</a:t>
            </a:r>
            <a:endParaRPr lang="ru-RU"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6000" y="2169000"/>
            <a:ext cx="4781887" cy="2880000"/>
          </a:xfrm>
        </p:spPr>
      </p:pic>
    </p:spTree>
    <p:extLst>
      <p:ext uri="{BB962C8B-B14F-4D97-AF65-F5344CB8AC3E}">
        <p14:creationId xmlns:p14="http://schemas.microsoft.com/office/powerpoint/2010/main" val="370415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template</a:t>
            </a:r>
            <a:endParaRPr lang="en-US" dirty="0"/>
          </a:p>
        </p:txBody>
      </p:sp>
      <p:pic>
        <p:nvPicPr>
          <p:cNvPr id="5" name="Image Toast Expande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000" y="2977307"/>
            <a:ext cx="5179520" cy="2653872"/>
          </a:xfrm>
          <a:prstGeom prst="rect">
            <a:avLst/>
          </a:prstGeom>
          <a:ln>
            <a:solidFill>
              <a:schemeClr val="tx1"/>
            </a:solidFill>
          </a:ln>
        </p:spPr>
      </p:pic>
      <p:pic>
        <p:nvPicPr>
          <p:cNvPr id="6" name="Image Toast Collapse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6000" y="1449000"/>
            <a:ext cx="5179520" cy="1348307"/>
          </a:xfrm>
          <a:prstGeom prst="rect">
            <a:avLst/>
          </a:prstGeom>
          <a:ln>
            <a:solidFill>
              <a:schemeClr val="tx1"/>
            </a:solidFill>
          </a:ln>
        </p:spPr>
      </p:pic>
    </p:spTree>
    <p:extLst>
      <p:ext uri="{BB962C8B-B14F-4D97-AF65-F5344CB8AC3E}">
        <p14:creationId xmlns:p14="http://schemas.microsoft.com/office/powerpoint/2010/main" val="610881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76000" y="729000"/>
            <a:ext cx="9859116" cy="2628605"/>
          </a:xfrm>
        </p:spPr>
        <p:txBody>
          <a:bodyPr/>
          <a:lstStyle/>
          <a:p>
            <a:r>
              <a:rPr lang="en-US" dirty="0" smtClean="0"/>
              <a:t>DEMO 0</a:t>
            </a:r>
            <a:r>
              <a:rPr lang="ru-RU" dirty="0" smtClean="0"/>
              <a:t>2</a:t>
            </a:r>
            <a:r>
              <a:rPr lang="en-US" dirty="0" smtClean="0"/>
              <a:t>:</a:t>
            </a:r>
            <a:br>
              <a:rPr lang="en-US" dirty="0" smtClean="0"/>
            </a:br>
            <a:r>
              <a:rPr lang="en-US" dirty="0" smtClean="0"/>
              <a:t>Making a toast </a:t>
            </a:r>
            <a:br>
              <a:rPr lang="en-US" dirty="0" smtClean="0"/>
            </a:br>
            <a:r>
              <a:rPr lang="en-US" dirty="0" smtClean="0"/>
              <a:t>notifications</a:t>
            </a:r>
            <a:endParaRPr lang="ru-RU" dirty="0"/>
          </a:p>
        </p:txBody>
      </p:sp>
    </p:spTree>
    <p:extLst>
      <p:ext uri="{BB962C8B-B14F-4D97-AF65-F5344CB8AC3E}">
        <p14:creationId xmlns:p14="http://schemas.microsoft.com/office/powerpoint/2010/main" val="3455306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Sending toast</a:t>
            </a:r>
            <a:endParaRPr lang="en-US" dirty="0"/>
          </a:p>
        </p:txBody>
      </p:sp>
      <p:sp>
        <p:nvSpPr>
          <p:cNvPr id="4" name="Text Placeholder 3"/>
          <p:cNvSpPr>
            <a:spLocks noGrp="1"/>
          </p:cNvSpPr>
          <p:nvPr>
            <p:ph idx="1"/>
          </p:nvPr>
        </p:nvSpPr>
        <p:spPr/>
        <p:txBody>
          <a:bodyPr>
            <a:normAutofit/>
          </a:bodyPr>
          <a:lstStyle/>
          <a:p>
            <a:r>
              <a:rPr lang="en-US" dirty="0" smtClean="0"/>
              <a:t>Scheduled</a:t>
            </a:r>
          </a:p>
          <a:p>
            <a:pPr lvl="1"/>
            <a:r>
              <a:rPr lang="en-US" dirty="0"/>
              <a:t>Set template and time with </a:t>
            </a:r>
            <a:r>
              <a:rPr lang="en-US" dirty="0" smtClean="0"/>
              <a:t/>
            </a:r>
            <a:br>
              <a:rPr lang="en-US" dirty="0" smtClean="0"/>
            </a:br>
            <a:r>
              <a:rPr lang="en-US" dirty="0" smtClean="0"/>
              <a:t>“</a:t>
            </a:r>
            <a:r>
              <a:rPr lang="en-US" dirty="0" err="1"/>
              <a:t>ScheduledToastNotification</a:t>
            </a:r>
            <a:r>
              <a:rPr lang="en-US" dirty="0"/>
              <a:t>”</a:t>
            </a:r>
          </a:p>
          <a:p>
            <a:pPr lvl="1"/>
            <a:r>
              <a:rPr lang="en-US" dirty="0"/>
              <a:t>Toast can also be set to be recurring.</a:t>
            </a:r>
          </a:p>
          <a:p>
            <a:r>
              <a:rPr lang="en-US" dirty="0" smtClean="0"/>
              <a:t>Local</a:t>
            </a:r>
          </a:p>
          <a:p>
            <a:pPr lvl="1"/>
            <a:r>
              <a:rPr lang="en-US" dirty="0"/>
              <a:t>Send from (foreground/background) </a:t>
            </a:r>
            <a:r>
              <a:rPr lang="en-US" dirty="0" smtClean="0"/>
              <a:t>app</a:t>
            </a:r>
          </a:p>
          <a:p>
            <a:r>
              <a:rPr lang="en-US" dirty="0" smtClean="0"/>
              <a:t>Push</a:t>
            </a:r>
          </a:p>
          <a:p>
            <a:pPr lvl="1"/>
            <a:r>
              <a:rPr lang="en-US" dirty="0" smtClean="0"/>
              <a:t>Use push services</a:t>
            </a:r>
          </a:p>
        </p:txBody>
      </p:sp>
    </p:spTree>
    <p:extLst>
      <p:ext uri="{BB962C8B-B14F-4D97-AF65-F5344CB8AC3E}">
        <p14:creationId xmlns:p14="http://schemas.microsoft.com/office/powerpoint/2010/main" val="341307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Resume</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82915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Resume</a:t>
            </a:r>
            <a:endParaRPr lang="ru-RU" dirty="0"/>
          </a:p>
        </p:txBody>
      </p:sp>
      <p:sp>
        <p:nvSpPr>
          <p:cNvPr id="4" name="Content Placeholder 3"/>
          <p:cNvSpPr>
            <a:spLocks noGrp="1"/>
          </p:cNvSpPr>
          <p:nvPr>
            <p:ph idx="1"/>
          </p:nvPr>
        </p:nvSpPr>
        <p:spPr/>
        <p:txBody>
          <a:bodyPr/>
          <a:lstStyle/>
          <a:p>
            <a:r>
              <a:rPr lang="en-US" dirty="0" smtClean="0"/>
              <a:t>Improve user experience</a:t>
            </a:r>
            <a:endParaRPr lang="ru-RU" dirty="0" smtClean="0"/>
          </a:p>
          <a:p>
            <a:pPr lvl="1"/>
            <a:r>
              <a:rPr lang="en-US" b="1" dirty="0" smtClean="0"/>
              <a:t>Live tiles</a:t>
            </a:r>
            <a:r>
              <a:rPr lang="ru-RU" dirty="0" smtClean="0"/>
              <a:t>: </a:t>
            </a:r>
            <a:r>
              <a:rPr lang="en-US" dirty="0" smtClean="0"/>
              <a:t>invitation into the app and </a:t>
            </a:r>
            <a:br>
              <a:rPr lang="en-US" dirty="0" smtClean="0"/>
            </a:br>
            <a:r>
              <a:rPr lang="en-US" dirty="0" smtClean="0"/>
              <a:t>showcase for what is happening.</a:t>
            </a:r>
            <a:endParaRPr lang="ru-RU" dirty="0" smtClean="0"/>
          </a:p>
          <a:p>
            <a:pPr lvl="1"/>
            <a:r>
              <a:rPr lang="en-US" b="1" dirty="0" smtClean="0"/>
              <a:t>Toasts</a:t>
            </a:r>
            <a:r>
              <a:rPr lang="ru-RU" dirty="0" smtClean="0"/>
              <a:t>: </a:t>
            </a:r>
            <a:r>
              <a:rPr lang="en-US" dirty="0" smtClean="0"/>
              <a:t>important information and quick actions.</a:t>
            </a:r>
            <a:endParaRPr lang="ru-RU" dirty="0" smtClean="0"/>
          </a:p>
          <a:p>
            <a:pPr lvl="1"/>
            <a:endParaRPr lang="ru-RU" dirty="0"/>
          </a:p>
          <a:p>
            <a:r>
              <a:rPr lang="en-US" dirty="0" smtClean="0"/>
              <a:t>Adaptive templates</a:t>
            </a:r>
            <a:endParaRPr lang="ru-RU" dirty="0" smtClean="0"/>
          </a:p>
          <a:p>
            <a:pPr lvl="1"/>
            <a:r>
              <a:rPr lang="en-US" dirty="0" smtClean="0"/>
              <a:t>Build into XML-templates.</a:t>
            </a:r>
            <a:r>
              <a:rPr lang="ru-RU" dirty="0"/>
              <a:t/>
            </a:r>
            <a:br>
              <a:rPr lang="ru-RU" dirty="0"/>
            </a:br>
            <a:r>
              <a:rPr lang="en-US" dirty="0" smtClean="0"/>
              <a:t>Let user decide for most comfort size.</a:t>
            </a:r>
            <a:endParaRPr lang="ru-RU" dirty="0" smtClean="0"/>
          </a:p>
          <a:p>
            <a:pPr lvl="1"/>
            <a:endParaRPr lang="ru-RU" dirty="0"/>
          </a:p>
          <a:p>
            <a:pPr lvl="1"/>
            <a:endParaRPr lang="ru-RU" dirty="0" smtClean="0"/>
          </a:p>
          <a:p>
            <a:endParaRPr lang="ru-RU" dirty="0"/>
          </a:p>
        </p:txBody>
      </p:sp>
    </p:spTree>
    <p:extLst>
      <p:ext uri="{BB962C8B-B14F-4D97-AF65-F5344CB8AC3E}">
        <p14:creationId xmlns:p14="http://schemas.microsoft.com/office/powerpoint/2010/main" val="3269388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What else you </a:t>
            </a:r>
            <a:r>
              <a:rPr lang="en-US" smtClean="0"/>
              <a:t>should </a:t>
            </a:r>
            <a:r>
              <a:rPr lang="en-US" smtClean="0"/>
              <a:t>learn</a:t>
            </a:r>
            <a:endParaRPr lang="ru-RU" dirty="0"/>
          </a:p>
        </p:txBody>
      </p:sp>
      <p:sp>
        <p:nvSpPr>
          <p:cNvPr id="4" name="Content Placeholder 3"/>
          <p:cNvSpPr>
            <a:spLocks noGrp="1"/>
          </p:cNvSpPr>
          <p:nvPr>
            <p:ph idx="1"/>
          </p:nvPr>
        </p:nvSpPr>
        <p:spPr/>
        <p:txBody>
          <a:bodyPr>
            <a:normAutofit fontScale="92500" lnSpcReduction="10000"/>
          </a:bodyPr>
          <a:lstStyle/>
          <a:p>
            <a:r>
              <a:rPr lang="en-US" dirty="0" smtClean="0"/>
              <a:t>App activation</a:t>
            </a:r>
            <a:endParaRPr lang="ru-RU" dirty="0" smtClean="0"/>
          </a:p>
          <a:p>
            <a:pPr lvl="1"/>
            <a:r>
              <a:rPr lang="en-US" dirty="0" smtClean="0"/>
              <a:t>From tiles, secondary tiles and toasts</a:t>
            </a:r>
            <a:endParaRPr lang="ru-RU" dirty="0" smtClean="0"/>
          </a:p>
          <a:p>
            <a:r>
              <a:rPr lang="en-US" dirty="0" smtClean="0"/>
              <a:t>Interactive toasts</a:t>
            </a:r>
            <a:endParaRPr lang="ru-RU" dirty="0"/>
          </a:p>
          <a:p>
            <a:pPr lvl="1"/>
            <a:r>
              <a:rPr lang="en-US" dirty="0" smtClean="0"/>
              <a:t>How to process user actions</a:t>
            </a:r>
            <a:endParaRPr lang="ru-RU" dirty="0"/>
          </a:p>
          <a:p>
            <a:r>
              <a:rPr lang="en-US" dirty="0" smtClean="0"/>
              <a:t>Push-notifications</a:t>
            </a:r>
            <a:endParaRPr lang="ru-RU" dirty="0" smtClean="0"/>
          </a:p>
          <a:p>
            <a:pPr lvl="1"/>
            <a:r>
              <a:rPr lang="en-US" dirty="0" smtClean="0"/>
              <a:t>Using push services, targeting users</a:t>
            </a:r>
            <a:endParaRPr lang="ru-RU" dirty="0" smtClean="0"/>
          </a:p>
          <a:p>
            <a:r>
              <a:rPr lang="en-US" dirty="0" smtClean="0"/>
              <a:t>Connection with background </a:t>
            </a:r>
            <a:r>
              <a:rPr lang="en-US" dirty="0" err="1" smtClean="0"/>
              <a:t>tasts</a:t>
            </a:r>
            <a:endParaRPr lang="ru-RU" dirty="0" smtClean="0"/>
          </a:p>
          <a:p>
            <a:pPr lvl="1"/>
            <a:r>
              <a:rPr lang="en-US" dirty="0" smtClean="0"/>
              <a:t>Activations, updating etc.</a:t>
            </a:r>
            <a:endParaRPr lang="ru-RU" dirty="0" smtClean="0"/>
          </a:p>
          <a:p>
            <a:r>
              <a:rPr lang="en-US" dirty="0" smtClean="0"/>
              <a:t>Work with Action Center</a:t>
            </a:r>
            <a:endParaRPr lang="ru-RU" dirty="0" smtClean="0"/>
          </a:p>
          <a:p>
            <a:pPr lvl="1"/>
            <a:r>
              <a:rPr lang="en-US" dirty="0" smtClean="0"/>
              <a:t>History, clearing etc.</a:t>
            </a:r>
          </a:p>
          <a:p>
            <a:pPr lvl="1"/>
            <a:endParaRPr lang="ru-RU" dirty="0" smtClean="0"/>
          </a:p>
          <a:p>
            <a:pPr lvl="1"/>
            <a:endParaRPr lang="ru-RU" dirty="0" smtClean="0"/>
          </a:p>
          <a:p>
            <a:pPr lvl="1"/>
            <a:endParaRPr lang="ru-RU" dirty="0" smtClean="0"/>
          </a:p>
          <a:p>
            <a:endParaRPr lang="ru-RU" dirty="0"/>
          </a:p>
        </p:txBody>
      </p:sp>
    </p:spTree>
    <p:extLst>
      <p:ext uri="{BB962C8B-B14F-4D97-AF65-F5344CB8AC3E}">
        <p14:creationId xmlns:p14="http://schemas.microsoft.com/office/powerpoint/2010/main" val="2565392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smtClean="0"/>
              <a:t>Contacts</a:t>
            </a:r>
            <a:endParaRPr lang="ru-RU" dirty="0"/>
          </a:p>
        </p:txBody>
      </p:sp>
      <p:sp>
        <p:nvSpPr>
          <p:cNvPr id="5" name="Объект 4"/>
          <p:cNvSpPr>
            <a:spLocks noGrp="1"/>
          </p:cNvSpPr>
          <p:nvPr>
            <p:ph idx="1"/>
          </p:nvPr>
        </p:nvSpPr>
        <p:spPr/>
        <p:txBody>
          <a:bodyPr/>
          <a:lstStyle/>
          <a:p>
            <a:r>
              <a:rPr lang="en-US" dirty="0" smtClean="0"/>
              <a:t>Konstantin Kichinsky</a:t>
            </a:r>
            <a:endParaRPr lang="ru-RU" dirty="0" smtClean="0"/>
          </a:p>
          <a:p>
            <a:pPr lvl="1"/>
            <a:r>
              <a:rPr lang="en-US" dirty="0" smtClean="0"/>
              <a:t>Microsoft</a:t>
            </a:r>
          </a:p>
          <a:p>
            <a:pPr lvl="1"/>
            <a:r>
              <a:rPr lang="en-US" dirty="0" smtClean="0"/>
              <a:t>konkich@microsoft.com &amp; @</a:t>
            </a:r>
            <a:r>
              <a:rPr lang="en-US" dirty="0" err="1" smtClean="0"/>
              <a:t>kichinsky</a:t>
            </a:r>
            <a:endParaRPr lang="ru-RU"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000" y="1747619"/>
            <a:ext cx="1922900" cy="1922900"/>
          </a:xfrm>
          <a:prstGeom prst="wedgeEllipseCallout">
            <a:avLst>
              <a:gd name="adj1" fmla="val -46497"/>
              <a:gd name="adj2" fmla="val 50046"/>
            </a:avLst>
          </a:prstGeom>
        </p:spPr>
      </p:pic>
    </p:spTree>
    <p:extLst>
      <p:ext uri="{BB962C8B-B14F-4D97-AF65-F5344CB8AC3E}">
        <p14:creationId xmlns:p14="http://schemas.microsoft.com/office/powerpoint/2010/main" val="422195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83771" y="2744742"/>
            <a:ext cx="5312229" cy="23042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solidFill>
            </a:endParaRPr>
          </a:p>
        </p:txBody>
      </p:sp>
      <p:sp>
        <p:nvSpPr>
          <p:cNvPr id="6" name="Title 5"/>
          <p:cNvSpPr>
            <a:spLocks noGrp="1"/>
          </p:cNvSpPr>
          <p:nvPr>
            <p:ph type="title"/>
          </p:nvPr>
        </p:nvSpPr>
        <p:spPr/>
        <p:txBody>
          <a:bodyPr/>
          <a:lstStyle/>
          <a:p>
            <a:r>
              <a:rPr lang="en-US" dirty="0"/>
              <a:t>What is the role of tiles and notifications?</a:t>
            </a:r>
            <a:endParaRPr lang="ru-RU" dirty="0"/>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t="25000" b="6249"/>
          <a:stretch/>
        </p:blipFill>
        <p:spPr>
          <a:xfrm>
            <a:off x="1056000" y="2924742"/>
            <a:ext cx="4781887" cy="1980000"/>
          </a:xfrm>
        </p:spPr>
      </p:pic>
      <p:sp>
        <p:nvSpPr>
          <p:cNvPr id="2" name="TextBox 1"/>
          <p:cNvSpPr txBox="1"/>
          <p:nvPr/>
        </p:nvSpPr>
        <p:spPr>
          <a:xfrm rot="16200000">
            <a:off x="5860248" y="3653131"/>
            <a:ext cx="1354730" cy="523220"/>
          </a:xfrm>
          <a:prstGeom prst="rect">
            <a:avLst/>
          </a:prstGeom>
          <a:noFill/>
        </p:spPr>
        <p:txBody>
          <a:bodyPr wrap="none" rtlCol="0">
            <a:spAutoFit/>
          </a:bodyPr>
          <a:lstStyle/>
          <a:p>
            <a:pPr algn="ctr"/>
            <a:r>
              <a:rPr lang="en-US" sz="1400" dirty="0" smtClean="0"/>
              <a:t>APP IS IN </a:t>
            </a:r>
            <a:br>
              <a:rPr lang="en-US" sz="1400" dirty="0" smtClean="0"/>
            </a:br>
            <a:r>
              <a:rPr lang="en-US" sz="1400" dirty="0" smtClean="0"/>
              <a:t>FOREGROUND</a:t>
            </a:r>
            <a:endParaRPr lang="ru-RU" sz="1400" dirty="0"/>
          </a:p>
        </p:txBody>
      </p:sp>
      <p:grpSp>
        <p:nvGrpSpPr>
          <p:cNvPr id="15" name="Group 14"/>
          <p:cNvGrpSpPr/>
          <p:nvPr/>
        </p:nvGrpSpPr>
        <p:grpSpPr>
          <a:xfrm>
            <a:off x="3197984" y="1505635"/>
            <a:ext cx="3601239" cy="4706792"/>
            <a:chOff x="3197984" y="1505635"/>
            <a:chExt cx="3601239" cy="4706792"/>
          </a:xfrm>
        </p:grpSpPr>
        <p:sp>
          <p:nvSpPr>
            <p:cNvPr id="11" name="TextBox 10"/>
            <p:cNvSpPr txBox="1"/>
            <p:nvPr/>
          </p:nvSpPr>
          <p:spPr>
            <a:xfrm rot="16200000">
              <a:off x="6074217" y="5487421"/>
              <a:ext cx="926792" cy="523220"/>
            </a:xfrm>
            <a:prstGeom prst="rect">
              <a:avLst/>
            </a:prstGeom>
            <a:noFill/>
          </p:spPr>
          <p:txBody>
            <a:bodyPr wrap="none" rtlCol="0">
              <a:spAutoFit/>
            </a:bodyPr>
            <a:lstStyle/>
            <a:p>
              <a:pPr algn="ctr"/>
              <a:r>
                <a:rPr lang="en-US" sz="1400" dirty="0" smtClean="0"/>
                <a:t>APP IS </a:t>
              </a:r>
              <a:br>
                <a:rPr lang="en-US" sz="1400" dirty="0" smtClean="0"/>
              </a:br>
              <a:r>
                <a:rPr lang="en-US" sz="1400" dirty="0" smtClean="0">
                  <a:solidFill>
                    <a:srgbClr val="FF0000"/>
                  </a:solidFill>
                </a:rPr>
                <a:t>INCATIVE</a:t>
              </a:r>
              <a:endParaRPr lang="ru-RU" sz="1400" dirty="0">
                <a:solidFill>
                  <a:srgbClr val="FF0000"/>
                </a:solidFill>
              </a:endParaRPr>
            </a:p>
          </p:txBody>
        </p:sp>
        <p:sp>
          <p:nvSpPr>
            <p:cNvPr id="12" name="TextBox 11"/>
            <p:cNvSpPr txBox="1"/>
            <p:nvPr/>
          </p:nvSpPr>
          <p:spPr>
            <a:xfrm rot="16200000">
              <a:off x="6051720" y="1707421"/>
              <a:ext cx="926792" cy="523220"/>
            </a:xfrm>
            <a:prstGeom prst="rect">
              <a:avLst/>
            </a:prstGeom>
            <a:noFill/>
          </p:spPr>
          <p:txBody>
            <a:bodyPr wrap="none" rtlCol="0">
              <a:spAutoFit/>
            </a:bodyPr>
            <a:lstStyle/>
            <a:p>
              <a:pPr algn="ctr"/>
              <a:r>
                <a:rPr lang="en-US" sz="1400" dirty="0"/>
                <a:t>APP IS </a:t>
              </a:r>
              <a:br>
                <a:rPr lang="en-US" sz="1400" dirty="0"/>
              </a:br>
              <a:r>
                <a:rPr lang="en-US" sz="1400" dirty="0">
                  <a:solidFill>
                    <a:srgbClr val="FF0000"/>
                  </a:solidFill>
                </a:rPr>
                <a:t>INCATIVE</a:t>
              </a:r>
              <a:endParaRPr lang="ru-RU" sz="1400" dirty="0">
                <a:solidFill>
                  <a:srgbClr val="FF0000"/>
                </a:solidFill>
              </a:endParaRPr>
            </a:p>
          </p:txBody>
        </p:sp>
        <p:sp>
          <p:nvSpPr>
            <p:cNvPr id="13" name="TextBox 12"/>
            <p:cNvSpPr txBox="1"/>
            <p:nvPr/>
          </p:nvSpPr>
          <p:spPr>
            <a:xfrm>
              <a:off x="3244158" y="1645865"/>
              <a:ext cx="391454" cy="646331"/>
            </a:xfrm>
            <a:prstGeom prst="rect">
              <a:avLst/>
            </a:prstGeom>
            <a:noFill/>
          </p:spPr>
          <p:txBody>
            <a:bodyPr wrap="none" rtlCol="0">
              <a:spAutoFit/>
            </a:bodyPr>
            <a:lstStyle/>
            <a:p>
              <a:r>
                <a:rPr lang="en-US" sz="3600" dirty="0"/>
                <a:t>?</a:t>
              </a:r>
              <a:endParaRPr lang="ru-RU" sz="3600" dirty="0"/>
            </a:p>
          </p:txBody>
        </p:sp>
        <p:sp>
          <p:nvSpPr>
            <p:cNvPr id="14" name="TextBox 13"/>
            <p:cNvSpPr txBox="1"/>
            <p:nvPr/>
          </p:nvSpPr>
          <p:spPr>
            <a:xfrm>
              <a:off x="3197984" y="5501545"/>
              <a:ext cx="391454" cy="646331"/>
            </a:xfrm>
            <a:prstGeom prst="rect">
              <a:avLst/>
            </a:prstGeom>
            <a:noFill/>
          </p:spPr>
          <p:txBody>
            <a:bodyPr wrap="none" rtlCol="0">
              <a:spAutoFit/>
            </a:bodyPr>
            <a:lstStyle/>
            <a:p>
              <a:r>
                <a:rPr lang="en-US" sz="3600" dirty="0"/>
                <a:t>?</a:t>
              </a:r>
              <a:endParaRPr lang="ru-RU" sz="3600" dirty="0"/>
            </a:p>
          </p:txBody>
        </p:sp>
      </p:grpSp>
    </p:spTree>
    <p:extLst>
      <p:ext uri="{BB962C8B-B14F-4D97-AF65-F5344CB8AC3E}">
        <p14:creationId xmlns:p14="http://schemas.microsoft.com/office/powerpoint/2010/main" val="1091602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000" y="549000"/>
            <a:ext cx="10297800" cy="1260000"/>
          </a:xfrm>
        </p:spPr>
        <p:txBody>
          <a:bodyPr>
            <a:normAutofit/>
          </a:bodyPr>
          <a:lstStyle/>
          <a:p>
            <a:r>
              <a:rPr lang="en-US" dirty="0" smtClean="0"/>
              <a:t>What happens when </a:t>
            </a:r>
            <a:br>
              <a:rPr lang="en-US" dirty="0" smtClean="0"/>
            </a:br>
            <a:r>
              <a:rPr lang="en-US" dirty="0" smtClean="0"/>
              <a:t>app does not work?</a:t>
            </a:r>
            <a:endParaRPr lang="ru-RU" dirty="0"/>
          </a:p>
        </p:txBody>
      </p:sp>
      <p:sp>
        <p:nvSpPr>
          <p:cNvPr id="4" name="Content Placeholder 3"/>
          <p:cNvSpPr>
            <a:spLocks noGrp="1"/>
          </p:cNvSpPr>
          <p:nvPr>
            <p:ph idx="1"/>
          </p:nvPr>
        </p:nvSpPr>
        <p:spPr>
          <a:xfrm>
            <a:off x="1056000" y="1989000"/>
            <a:ext cx="10297800" cy="4320000"/>
          </a:xfrm>
        </p:spPr>
        <p:txBody>
          <a:bodyPr/>
          <a:lstStyle/>
          <a:p>
            <a:pPr marL="514350" indent="-514350">
              <a:buFont typeface="+mj-lt"/>
              <a:buAutoNum type="arabicPeriod"/>
            </a:pPr>
            <a:r>
              <a:rPr lang="en-US" dirty="0" smtClean="0"/>
              <a:t>Something cool</a:t>
            </a:r>
            <a:endParaRPr lang="ru-RU" dirty="0" smtClean="0"/>
          </a:p>
          <a:p>
            <a:pPr lvl="1"/>
            <a:r>
              <a:rPr lang="en-US" dirty="0" smtClean="0"/>
              <a:t>Data processing in the cloud</a:t>
            </a:r>
            <a:endParaRPr lang="ru-RU" dirty="0" smtClean="0"/>
          </a:p>
          <a:p>
            <a:pPr lvl="1"/>
            <a:r>
              <a:rPr lang="en-US" dirty="0" smtClean="0"/>
              <a:t>Background tasks</a:t>
            </a:r>
            <a:endParaRPr lang="ru-RU" dirty="0" smtClean="0"/>
          </a:p>
          <a:p>
            <a:pPr lvl="1"/>
            <a:r>
              <a:rPr lang="en-US" dirty="0" smtClean="0"/>
              <a:t>Event</a:t>
            </a:r>
            <a:r>
              <a:rPr lang="ru-RU" dirty="0" smtClean="0"/>
              <a:t> (</a:t>
            </a:r>
            <a:r>
              <a:rPr lang="en-US" dirty="0" smtClean="0"/>
              <a:t>call etc.</a:t>
            </a:r>
            <a:r>
              <a:rPr lang="ru-RU" dirty="0" smtClean="0"/>
              <a:t>)</a:t>
            </a:r>
          </a:p>
          <a:p>
            <a:pPr marL="514350" indent="-514350">
              <a:buFont typeface="+mj-lt"/>
              <a:buAutoNum type="arabicPeriod"/>
            </a:pPr>
            <a:r>
              <a:rPr lang="en-US" dirty="0" smtClean="0"/>
              <a:t>Nothing</a:t>
            </a:r>
            <a:endParaRPr lang="ru-RU" dirty="0"/>
          </a:p>
          <a:p>
            <a:pPr lvl="1"/>
            <a:r>
              <a:rPr lang="ru-RU" dirty="0" smtClean="0"/>
              <a:t>Но… возможно, что-то важное </a:t>
            </a:r>
            <a:br>
              <a:rPr lang="ru-RU" dirty="0" smtClean="0"/>
            </a:br>
            <a:r>
              <a:rPr lang="ru-RU" dirty="0" smtClean="0"/>
              <a:t>произошло накануне?</a:t>
            </a:r>
          </a:p>
        </p:txBody>
      </p:sp>
    </p:spTree>
    <p:extLst>
      <p:ext uri="{BB962C8B-B14F-4D97-AF65-F5344CB8AC3E}">
        <p14:creationId xmlns:p14="http://schemas.microsoft.com/office/powerpoint/2010/main" val="3969655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83771" y="2744742"/>
            <a:ext cx="5312229" cy="23042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itle 5"/>
          <p:cNvSpPr>
            <a:spLocks noGrp="1"/>
          </p:cNvSpPr>
          <p:nvPr>
            <p:ph type="title"/>
          </p:nvPr>
        </p:nvSpPr>
        <p:spPr/>
        <p:txBody>
          <a:bodyPr/>
          <a:lstStyle/>
          <a:p>
            <a:r>
              <a:rPr lang="en-US" dirty="0"/>
              <a:t>What is the role of tiles and notifications?</a:t>
            </a:r>
            <a:endParaRPr lang="ru-RU" dirty="0"/>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t="25000" b="6249"/>
          <a:stretch/>
        </p:blipFill>
        <p:spPr>
          <a:xfrm>
            <a:off x="1056000" y="2924742"/>
            <a:ext cx="4781887" cy="1980000"/>
          </a:xfrm>
        </p:spPr>
      </p:pic>
      <p:sp>
        <p:nvSpPr>
          <p:cNvPr id="2" name="TextBox 1"/>
          <p:cNvSpPr txBox="1"/>
          <p:nvPr/>
        </p:nvSpPr>
        <p:spPr>
          <a:xfrm rot="16200000">
            <a:off x="5837579" y="3653131"/>
            <a:ext cx="1400063" cy="523220"/>
          </a:xfrm>
          <a:prstGeom prst="rect">
            <a:avLst/>
          </a:prstGeom>
          <a:noFill/>
        </p:spPr>
        <p:txBody>
          <a:bodyPr wrap="none" rtlCol="0">
            <a:spAutoFit/>
          </a:bodyPr>
          <a:lstStyle/>
          <a:p>
            <a:pPr algn="ctr"/>
            <a:r>
              <a:rPr lang="en-US" sz="1400" dirty="0"/>
              <a:t>APP IS IN </a:t>
            </a:r>
            <a:br>
              <a:rPr lang="en-US" sz="1400" dirty="0"/>
            </a:br>
            <a:r>
              <a:rPr lang="en-US" sz="1400" dirty="0"/>
              <a:t>FOREGROUND</a:t>
            </a:r>
            <a:endParaRPr lang="ru-RU" sz="1400" dirty="0"/>
          </a:p>
        </p:txBody>
      </p:sp>
      <p:sp>
        <p:nvSpPr>
          <p:cNvPr id="11" name="TextBox 10"/>
          <p:cNvSpPr txBox="1"/>
          <p:nvPr/>
        </p:nvSpPr>
        <p:spPr>
          <a:xfrm rot="16200000">
            <a:off x="6074215" y="5487421"/>
            <a:ext cx="926792" cy="523220"/>
          </a:xfrm>
          <a:prstGeom prst="rect">
            <a:avLst/>
          </a:prstGeom>
          <a:noFill/>
        </p:spPr>
        <p:txBody>
          <a:bodyPr wrap="none" rtlCol="0">
            <a:spAutoFit/>
          </a:bodyPr>
          <a:lstStyle/>
          <a:p>
            <a:pPr algn="ctr"/>
            <a:r>
              <a:rPr lang="en-US" sz="1400" dirty="0" smtClean="0"/>
              <a:t>APP IS </a:t>
            </a:r>
            <a:br>
              <a:rPr lang="en-US" sz="1400" dirty="0" smtClean="0"/>
            </a:br>
            <a:r>
              <a:rPr lang="en-US" sz="1400" dirty="0" smtClean="0">
                <a:solidFill>
                  <a:srgbClr val="FF0000"/>
                </a:solidFill>
              </a:rPr>
              <a:t>INCATIVE</a:t>
            </a:r>
            <a:endParaRPr lang="ru-RU" sz="1400" dirty="0">
              <a:solidFill>
                <a:srgbClr val="FF0000"/>
              </a:solidFill>
            </a:endParaRPr>
          </a:p>
        </p:txBody>
      </p:sp>
      <p:sp>
        <p:nvSpPr>
          <p:cNvPr id="12" name="TextBox 11"/>
          <p:cNvSpPr txBox="1"/>
          <p:nvPr/>
        </p:nvSpPr>
        <p:spPr>
          <a:xfrm rot="16200000">
            <a:off x="6051720" y="1707421"/>
            <a:ext cx="926792" cy="523220"/>
          </a:xfrm>
          <a:prstGeom prst="rect">
            <a:avLst/>
          </a:prstGeom>
          <a:noFill/>
        </p:spPr>
        <p:txBody>
          <a:bodyPr wrap="none" rtlCol="0">
            <a:spAutoFit/>
          </a:bodyPr>
          <a:lstStyle/>
          <a:p>
            <a:pPr algn="ctr"/>
            <a:r>
              <a:rPr lang="en-US" sz="1400" dirty="0"/>
              <a:t>APP IS </a:t>
            </a:r>
            <a:br>
              <a:rPr lang="en-US" sz="1400" dirty="0"/>
            </a:br>
            <a:r>
              <a:rPr lang="en-US" sz="1400" dirty="0">
                <a:solidFill>
                  <a:srgbClr val="FF0000"/>
                </a:solidFill>
              </a:rPr>
              <a:t>INCATIVE</a:t>
            </a:r>
            <a:endParaRPr lang="ru-RU" sz="1400" dirty="0">
              <a:solidFill>
                <a:srgbClr val="FF0000"/>
              </a:solidFill>
            </a:endParaRPr>
          </a:p>
        </p:txBody>
      </p:sp>
      <p:sp>
        <p:nvSpPr>
          <p:cNvPr id="3" name="TextBox 2"/>
          <p:cNvSpPr txBox="1"/>
          <p:nvPr/>
        </p:nvSpPr>
        <p:spPr>
          <a:xfrm>
            <a:off x="1056000" y="1441420"/>
            <a:ext cx="3665491" cy="369332"/>
          </a:xfrm>
          <a:prstGeom prst="rect">
            <a:avLst/>
          </a:prstGeom>
          <a:noFill/>
        </p:spPr>
        <p:txBody>
          <a:bodyPr wrap="none" rtlCol="0">
            <a:spAutoFit/>
          </a:bodyPr>
          <a:lstStyle/>
          <a:p>
            <a:r>
              <a:rPr lang="en-US" dirty="0" smtClean="0">
                <a:solidFill>
                  <a:schemeClr val="accent3"/>
                </a:solidFill>
              </a:rPr>
              <a:t>Live Tiles </a:t>
            </a:r>
            <a:r>
              <a:rPr lang="ru-RU" dirty="0" smtClean="0"/>
              <a:t>(</a:t>
            </a:r>
            <a:r>
              <a:rPr lang="en-US" dirty="0" smtClean="0"/>
              <a:t>passive communication</a:t>
            </a:r>
            <a:r>
              <a:rPr lang="ru-RU" dirty="0" smtClean="0"/>
              <a:t>)</a:t>
            </a:r>
            <a:endParaRPr lang="ru-RU" dirty="0"/>
          </a:p>
        </p:txBody>
      </p:sp>
      <p:sp>
        <p:nvSpPr>
          <p:cNvPr id="4" name="Rectangle 3"/>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a:t>
            </a:r>
            <a:endParaRPr lang="ru-RU" dirty="0"/>
          </a:p>
        </p:txBody>
      </p:sp>
      <p:cxnSp>
        <p:nvCxnSpPr>
          <p:cNvPr id="7" name="Straight Arrow Connector 6"/>
          <p:cNvCxnSpPr>
            <a:stCxn id="4" idx="2"/>
          </p:cNvCxnSpPr>
          <p:nvPr/>
        </p:nvCxnSpPr>
        <p:spPr>
          <a:xfrm flipH="1">
            <a:off x="1426977" y="2411258"/>
            <a:ext cx="10900" cy="257805"/>
          </a:xfrm>
          <a:prstGeom prst="straightConnector1">
            <a:avLst/>
          </a:prstGeom>
          <a:ln w="1270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7" name="Rectangle 16"/>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endParaRPr lang="ru-RU" dirty="0"/>
          </a:p>
        </p:txBody>
      </p:sp>
      <p:sp>
        <p:nvSpPr>
          <p:cNvPr id="16" name="Rectangle 15"/>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3</a:t>
            </a:r>
            <a:endParaRPr lang="ru-RU" dirty="0"/>
          </a:p>
        </p:txBody>
      </p:sp>
      <p:sp>
        <p:nvSpPr>
          <p:cNvPr id="18" name="Rectangle 17"/>
          <p:cNvSpPr/>
          <p:nvPr/>
        </p:nvSpPr>
        <p:spPr>
          <a:xfrm>
            <a:off x="4737606" y="1881838"/>
            <a:ext cx="1070468" cy="540000"/>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smtClean="0"/>
              <a:t>MY FAMILY</a:t>
            </a:r>
            <a:endParaRPr lang="ru-RU" sz="1200" dirty="0"/>
          </a:p>
        </p:txBody>
      </p:sp>
      <p:cxnSp>
        <p:nvCxnSpPr>
          <p:cNvPr id="22" name="Straight Arrow Connector 21"/>
          <p:cNvCxnSpPr/>
          <p:nvPr/>
        </p:nvCxnSpPr>
        <p:spPr>
          <a:xfrm>
            <a:off x="5252341" y="2384742"/>
            <a:ext cx="0" cy="284321"/>
          </a:xfrm>
          <a:prstGeom prst="straightConnector1">
            <a:avLst/>
          </a:prstGeom>
          <a:ln w="12700">
            <a:solidFill>
              <a:schemeClr val="accent4">
                <a:lumMod val="60000"/>
                <a:lumOff val="40000"/>
              </a:schemeClr>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grpSp>
        <p:nvGrpSpPr>
          <p:cNvPr id="36" name="Group 35"/>
          <p:cNvGrpSpPr/>
          <p:nvPr/>
        </p:nvGrpSpPr>
        <p:grpSpPr>
          <a:xfrm>
            <a:off x="1038919" y="5115594"/>
            <a:ext cx="3907095" cy="1122880"/>
            <a:chOff x="1038919" y="5115594"/>
            <a:chExt cx="3907095" cy="1122880"/>
          </a:xfrm>
        </p:grpSpPr>
        <p:sp>
          <p:nvSpPr>
            <p:cNvPr id="32" name="Rectangle 31"/>
            <p:cNvSpPr/>
            <p:nvPr/>
          </p:nvSpPr>
          <p:spPr>
            <a:xfrm>
              <a:off x="2447532" y="5363131"/>
              <a:ext cx="2160000" cy="50601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smtClean="0"/>
                <a:t>Hey! Weather analysis is complete!</a:t>
              </a:r>
              <a:endParaRPr lang="ru-RU" sz="1200" dirty="0"/>
            </a:p>
          </p:txBody>
        </p:sp>
        <p:sp>
          <p:nvSpPr>
            <p:cNvPr id="33" name="TextBox 32"/>
            <p:cNvSpPr txBox="1"/>
            <p:nvPr/>
          </p:nvSpPr>
          <p:spPr>
            <a:xfrm>
              <a:off x="1038919" y="5869142"/>
              <a:ext cx="3907095" cy="369332"/>
            </a:xfrm>
            <a:prstGeom prst="rect">
              <a:avLst/>
            </a:prstGeom>
            <a:noFill/>
          </p:spPr>
          <p:txBody>
            <a:bodyPr wrap="none" rtlCol="0">
              <a:spAutoFit/>
            </a:bodyPr>
            <a:lstStyle/>
            <a:p>
              <a:r>
                <a:rPr lang="en-US" dirty="0" smtClean="0">
                  <a:solidFill>
                    <a:schemeClr val="accent5"/>
                  </a:solidFill>
                </a:rPr>
                <a:t>Notifications</a:t>
              </a:r>
              <a:r>
                <a:rPr lang="ru-RU" dirty="0" smtClean="0">
                  <a:solidFill>
                    <a:schemeClr val="accent3"/>
                  </a:solidFill>
                </a:rPr>
                <a:t> </a:t>
              </a:r>
              <a:r>
                <a:rPr lang="ru-RU" dirty="0" smtClean="0"/>
                <a:t>(</a:t>
              </a:r>
              <a:r>
                <a:rPr lang="en-US" dirty="0" smtClean="0"/>
                <a:t>active communication</a:t>
              </a:r>
              <a:r>
                <a:rPr lang="ru-RU" dirty="0" smtClean="0"/>
                <a:t>)</a:t>
              </a:r>
              <a:endParaRPr lang="ru-RU" dirty="0"/>
            </a:p>
          </p:txBody>
        </p:sp>
        <p:cxnSp>
          <p:nvCxnSpPr>
            <p:cNvPr id="34" name="Straight Arrow Connector 33"/>
            <p:cNvCxnSpPr/>
            <p:nvPr/>
          </p:nvCxnSpPr>
          <p:spPr>
            <a:xfrm flipV="1">
              <a:off x="3527532" y="5115594"/>
              <a:ext cx="0" cy="247537"/>
            </a:xfrm>
            <a:prstGeom prst="straightConnector1">
              <a:avLst/>
            </a:prstGeom>
            <a:ln w="12700">
              <a:solidFill>
                <a:schemeClr val="accent5"/>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grpSp>
      <p:sp>
        <p:nvSpPr>
          <p:cNvPr id="37" name="Rectangle 36"/>
          <p:cNvSpPr/>
          <p:nvPr/>
        </p:nvSpPr>
        <p:spPr>
          <a:xfrm>
            <a:off x="783771" y="2744743"/>
            <a:ext cx="5312229" cy="230425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0" name="Group 29"/>
          <p:cNvGrpSpPr/>
          <p:nvPr/>
        </p:nvGrpSpPr>
        <p:grpSpPr>
          <a:xfrm>
            <a:off x="1776000" y="2529001"/>
            <a:ext cx="2879999" cy="2721997"/>
            <a:chOff x="1776000" y="783260"/>
            <a:chExt cx="2879999" cy="2721997"/>
          </a:xfrm>
        </p:grpSpPr>
        <p:sp>
          <p:nvSpPr>
            <p:cNvPr id="23" name="TextBox 22"/>
            <p:cNvSpPr txBox="1"/>
            <p:nvPr/>
          </p:nvSpPr>
          <p:spPr>
            <a:xfrm>
              <a:off x="2316000" y="1907390"/>
              <a:ext cx="2232952" cy="523220"/>
            </a:xfrm>
            <a:prstGeom prst="rect">
              <a:avLst/>
            </a:prstGeom>
            <a:noFill/>
          </p:spPr>
          <p:txBody>
            <a:bodyPr wrap="square" rtlCol="0">
              <a:spAutoFit/>
            </a:bodyPr>
            <a:lstStyle/>
            <a:p>
              <a:r>
                <a:rPr lang="ru-RU" sz="2800" dirty="0" smtClean="0">
                  <a:solidFill>
                    <a:schemeClr val="accent1"/>
                  </a:solidFill>
                  <a:ea typeface="Segoe UI Symbol" panose="020B0502040204020203" pitchFamily="34" charset="0"/>
                </a:rPr>
                <a:t></a:t>
              </a:r>
              <a:r>
                <a:rPr lang="ru-RU" sz="2800" dirty="0" smtClean="0">
                  <a:solidFill>
                    <a:schemeClr val="tx2">
                      <a:lumMod val="60000"/>
                      <a:lumOff val="40000"/>
                    </a:schemeClr>
                  </a:solidFill>
                  <a:ea typeface="Segoe UI Symbol" panose="020B0502040204020203" pitchFamily="34" charset="0"/>
                </a:rPr>
                <a:t></a:t>
              </a:r>
              <a:r>
                <a:rPr lang="ru-RU" sz="2800" dirty="0" smtClean="0">
                  <a:solidFill>
                    <a:schemeClr val="accent4">
                      <a:lumMod val="40000"/>
                      <a:lumOff val="60000"/>
                    </a:schemeClr>
                  </a:solidFill>
                  <a:ea typeface="Segoe UI Symbol" panose="020B0502040204020203" pitchFamily="34" charset="0"/>
                </a:rPr>
                <a:t></a:t>
              </a:r>
              <a:r>
                <a:rPr lang="ru-RU" sz="2800" dirty="0" smtClean="0">
                  <a:solidFill>
                    <a:srgbClr val="00B0F0"/>
                  </a:solidFill>
                  <a:ea typeface="Segoe UI Symbol" panose="020B0502040204020203" pitchFamily="34" charset="0"/>
                </a:rPr>
                <a:t></a:t>
              </a:r>
              <a:endParaRPr lang="ru-RU" sz="2800" dirty="0">
                <a:solidFill>
                  <a:srgbClr val="00B0F0"/>
                </a:solidFill>
              </a:endParaRPr>
            </a:p>
          </p:txBody>
        </p:sp>
        <p:cxnSp>
          <p:nvCxnSpPr>
            <p:cNvPr id="25" name="Straight Arrow Connector 24"/>
            <p:cNvCxnSpPr/>
            <p:nvPr/>
          </p:nvCxnSpPr>
          <p:spPr>
            <a:xfrm flipV="1">
              <a:off x="3756000" y="783260"/>
              <a:ext cx="899999" cy="89999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flipV="1">
              <a:off x="1776000" y="783260"/>
              <a:ext cx="1080001" cy="89999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H="1">
              <a:off x="3342262" y="2519018"/>
              <a:ext cx="2363" cy="98623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63336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9"/>
                                          </p:stCondLst>
                                        </p:cTn>
                                        <p:tgtEl>
                                          <p:spTgt spid="17"/>
                                        </p:tgtEl>
                                        <p:attrNameLst>
                                          <p:attrName>style.visibility</p:attrName>
                                        </p:attrNameLst>
                                      </p:cBhvr>
                                      <p:to>
                                        <p:strVal val="visible"/>
                                      </p:to>
                                    </p:set>
                                  </p:childTnLst>
                                </p:cTn>
                              </p:par>
                            </p:childTnLst>
                          </p:cTn>
                        </p:par>
                        <p:par>
                          <p:cTn id="13" fill="hold">
                            <p:stCondLst>
                              <p:cond delay="51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7" grpId="0" animBg="1"/>
      <p:bldP spid="16" grpId="0" animBg="1"/>
      <p:bldP spid="18"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Live Tiles</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272703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smtClean="0"/>
              <a:t>Tile anatomy </a:t>
            </a:r>
            <a:endParaRPr lang="en-US" dirty="0">
              <a:solidFill>
                <a:srgbClr val="FF0000"/>
              </a:solidFill>
            </a:endParaRPr>
          </a:p>
        </p:txBody>
      </p:sp>
      <p:grpSp>
        <p:nvGrpSpPr>
          <p:cNvPr id="13" name="Group 12"/>
          <p:cNvGrpSpPr/>
          <p:nvPr/>
        </p:nvGrpSpPr>
        <p:grpSpPr>
          <a:xfrm>
            <a:off x="1056000" y="1623603"/>
            <a:ext cx="3543442" cy="4309132"/>
            <a:chOff x="460901" y="1623603"/>
            <a:chExt cx="3543442" cy="4309132"/>
          </a:xfrm>
        </p:grpSpPr>
        <p:grpSp>
          <p:nvGrpSpPr>
            <p:cNvPr id="10" name="Group 9"/>
            <p:cNvGrpSpPr/>
            <p:nvPr/>
          </p:nvGrpSpPr>
          <p:grpSpPr>
            <a:xfrm>
              <a:off x="460901" y="1623603"/>
              <a:ext cx="3543442" cy="4126514"/>
              <a:chOff x="460901" y="1623603"/>
              <a:chExt cx="3543442" cy="4126514"/>
            </a:xfrm>
          </p:grpSpPr>
          <p:sp>
            <p:nvSpPr>
              <p:cNvPr id="3" name="Rectangle 2"/>
              <p:cNvSpPr/>
              <p:nvPr/>
            </p:nvSpPr>
            <p:spPr bwMode="auto">
              <a:xfrm>
                <a:off x="2385229" y="4857876"/>
                <a:ext cx="1568744" cy="821723"/>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 name="Content Placeholder 2"/>
              <p:cNvSpPr txBox="1">
                <a:spLocks/>
              </p:cNvSpPr>
              <p:nvPr/>
            </p:nvSpPr>
            <p:spPr>
              <a:xfrm>
                <a:off x="463585" y="1623603"/>
                <a:ext cx="3540757" cy="314642"/>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dirty="0" smtClean="0">
                    <a:solidFill>
                      <a:schemeClr val="bg1"/>
                    </a:solidFill>
                    <a:latin typeface="Segoe UI Light" panose="020B0502040204020203" pitchFamily="34" charset="0"/>
                    <a:cs typeface="Segoe UI Light" panose="020B0502040204020203" pitchFamily="34" charset="0"/>
                  </a:rPr>
                  <a:t>Base state</a:t>
                </a:r>
                <a:endParaRPr lang="en-US" sz="1600" dirty="0">
                  <a:latin typeface="+mj-lt"/>
                  <a:cs typeface="Segoe UI Light"/>
                </a:endParaRPr>
              </a:p>
            </p:txBody>
          </p:sp>
          <p:sp>
            <p:nvSpPr>
              <p:cNvPr id="14" name="Subtitle 2"/>
              <p:cNvSpPr txBox="1">
                <a:spLocks/>
              </p:cNvSpPr>
              <p:nvPr/>
            </p:nvSpPr>
            <p:spPr>
              <a:xfrm>
                <a:off x="2499009" y="5486835"/>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Background</a:t>
                </a:r>
                <a:endParaRPr lang="en-US" sz="1050" dirty="0">
                  <a:latin typeface="Segoe UI Light" panose="020B0502040204020203" pitchFamily="34" charset="0"/>
                  <a:cs typeface="Segoe UI Light" panose="020B0502040204020203" pitchFamily="34" charset="0"/>
                </a:endParaRPr>
              </a:p>
            </p:txBody>
          </p:sp>
          <p:sp>
            <p:nvSpPr>
              <p:cNvPr id="15" name="Subtitle 2"/>
              <p:cNvSpPr txBox="1">
                <a:spLocks/>
              </p:cNvSpPr>
              <p:nvPr/>
            </p:nvSpPr>
            <p:spPr>
              <a:xfrm>
                <a:off x="2499009" y="5194845"/>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Logo</a:t>
                </a:r>
                <a:endParaRPr lang="en-US" sz="1400" dirty="0">
                  <a:latin typeface="Segoe UI Light" panose="020B0502040204020203" pitchFamily="34" charset="0"/>
                  <a:cs typeface="Segoe UI Light" panose="020B0502040204020203" pitchFamily="34" charset="0"/>
                </a:endParaRPr>
              </a:p>
            </p:txBody>
          </p:sp>
          <p:sp>
            <p:nvSpPr>
              <p:cNvPr id="16" name="Subtitle 2"/>
              <p:cNvSpPr txBox="1">
                <a:spLocks/>
              </p:cNvSpPr>
              <p:nvPr/>
            </p:nvSpPr>
            <p:spPr>
              <a:xfrm>
                <a:off x="2499009" y="4931563"/>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Short name</a:t>
                </a:r>
                <a:endParaRPr lang="en-US" sz="1400" dirty="0">
                  <a:latin typeface="Segoe UI Light" panose="020B0502040204020203" pitchFamily="34" charset="0"/>
                  <a:cs typeface="Segoe UI Light" panose="020B0502040204020203" pitchFamily="34" charset="0"/>
                </a:endParaRPr>
              </a:p>
            </p:txBody>
          </p:sp>
          <p:pic>
            <p:nvPicPr>
              <p:cNvPr id="31" name="Picture 2"/>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rcRect b="40370"/>
              <a:stretch/>
            </p:blipFill>
            <p:spPr>
              <a:xfrm>
                <a:off x="460901" y="1988339"/>
                <a:ext cx="1931999" cy="2347687"/>
              </a:xfrm>
              <a:prstGeom prst="rect">
                <a:avLst/>
              </a:prstGeom>
            </p:spPr>
          </p:pic>
          <p:sp>
            <p:nvSpPr>
              <p:cNvPr id="34" name="Subtitle 2"/>
              <p:cNvSpPr txBox="1">
                <a:spLocks/>
              </p:cNvSpPr>
              <p:nvPr/>
            </p:nvSpPr>
            <p:spPr>
              <a:xfrm>
                <a:off x="2499009" y="2418852"/>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Background</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35" name="Subtitle 2"/>
              <p:cNvSpPr txBox="1">
                <a:spLocks/>
              </p:cNvSpPr>
              <p:nvPr/>
            </p:nvSpPr>
            <p:spPr>
              <a:xfrm>
                <a:off x="2499009" y="2919399"/>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Logo</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36" name="Subtitle 2"/>
              <p:cNvSpPr txBox="1">
                <a:spLocks/>
              </p:cNvSpPr>
              <p:nvPr/>
            </p:nvSpPr>
            <p:spPr>
              <a:xfrm>
                <a:off x="2499009" y="3706206"/>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Short name</a:t>
                </a:r>
                <a:endParaRPr lang="en-US" sz="1400" b="1" dirty="0">
                  <a:solidFill>
                    <a:schemeClr val="bg1"/>
                  </a:solidFill>
                  <a:latin typeface="Segoe UI Light" panose="020B0502040204020203" pitchFamily="34" charset="0"/>
                  <a:cs typeface="Segoe UI Light" panose="020B0502040204020203" pitchFamily="34" charset="0"/>
                </a:endParaRPr>
              </a:p>
            </p:txBody>
          </p:sp>
          <p:cxnSp>
            <p:nvCxnSpPr>
              <p:cNvPr id="46" name="Straight Connector 55"/>
              <p:cNvCxnSpPr/>
              <p:nvPr/>
            </p:nvCxnSpPr>
            <p:spPr>
              <a:xfrm>
                <a:off x="1425999" y="2984697"/>
                <a:ext cx="9669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1933932" y="2493700"/>
                <a:ext cx="45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9"/>
              <p:cNvGrpSpPr/>
              <p:nvPr/>
            </p:nvGrpSpPr>
            <p:grpSpPr>
              <a:xfrm>
                <a:off x="977334" y="3542097"/>
                <a:ext cx="1415566" cy="238355"/>
                <a:chOff x="728133" y="2599267"/>
                <a:chExt cx="1415767" cy="238388"/>
              </a:xfrm>
            </p:grpSpPr>
            <p:cxnSp>
              <p:nvCxnSpPr>
                <p:cNvPr id="51" name="Straight Connector 60"/>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9" name="Picture 8"/>
            <p:cNvPicPr>
              <a:picLocks noChangeAspect="1"/>
            </p:cNvPicPr>
            <p:nvPr/>
          </p:nvPicPr>
          <p:blipFill>
            <a:blip r:embed="rId5"/>
            <a:stretch>
              <a:fillRect/>
            </a:stretch>
          </p:blipFill>
          <p:spPr>
            <a:xfrm>
              <a:off x="460901" y="4415269"/>
              <a:ext cx="1964924" cy="1517466"/>
            </a:xfrm>
            <a:prstGeom prst="rect">
              <a:avLst/>
            </a:prstGeom>
          </p:spPr>
        </p:pic>
      </p:grpSp>
    </p:spTree>
    <p:extLst>
      <p:ext uri="{BB962C8B-B14F-4D97-AF65-F5344CB8AC3E}">
        <p14:creationId xmlns:p14="http://schemas.microsoft.com/office/powerpoint/2010/main" val="1378097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Tile anatomy </a:t>
            </a:r>
            <a:endParaRPr lang="en-US" dirty="0">
              <a:solidFill>
                <a:srgbClr val="FF0000"/>
              </a:solidFill>
            </a:endParaRPr>
          </a:p>
        </p:txBody>
      </p:sp>
      <p:grpSp>
        <p:nvGrpSpPr>
          <p:cNvPr id="77" name="Group 76"/>
          <p:cNvGrpSpPr/>
          <p:nvPr/>
        </p:nvGrpSpPr>
        <p:grpSpPr>
          <a:xfrm>
            <a:off x="1056000" y="1629518"/>
            <a:ext cx="3646164" cy="4303217"/>
            <a:chOff x="4387632" y="1629518"/>
            <a:chExt cx="3646164" cy="4303217"/>
          </a:xfrm>
        </p:grpSpPr>
        <p:grpSp>
          <p:nvGrpSpPr>
            <p:cNvPr id="78" name="Group 77"/>
            <p:cNvGrpSpPr/>
            <p:nvPr/>
          </p:nvGrpSpPr>
          <p:grpSpPr>
            <a:xfrm>
              <a:off x="4387632" y="1629518"/>
              <a:ext cx="3646164" cy="4126513"/>
              <a:chOff x="4312356" y="1655663"/>
              <a:chExt cx="3719277" cy="4209258"/>
            </a:xfrm>
          </p:grpSpPr>
          <p:sp>
            <p:nvSpPr>
              <p:cNvPr id="80" name="Rectangle 79"/>
              <p:cNvSpPr/>
              <p:nvPr/>
            </p:nvSpPr>
            <p:spPr bwMode="auto">
              <a:xfrm>
                <a:off x="6294437" y="4945062"/>
                <a:ext cx="1600200" cy="8382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1" name="Rectangle 80"/>
              <p:cNvSpPr/>
              <p:nvPr/>
            </p:nvSpPr>
            <p:spPr bwMode="auto">
              <a:xfrm>
                <a:off x="6294437" y="47164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2" name="Content Placeholder 2"/>
              <p:cNvSpPr txBox="1">
                <a:spLocks/>
              </p:cNvSpPr>
              <p:nvPr/>
            </p:nvSpPr>
            <p:spPr>
              <a:xfrm>
                <a:off x="4316638" y="1655663"/>
                <a:ext cx="3714995"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smtClean="0">
                    <a:solidFill>
                      <a:schemeClr val="bg1"/>
                    </a:solidFill>
                    <a:latin typeface="Segoe UI Light" panose="020B0502040204020203" pitchFamily="34" charset="0"/>
                    <a:cs typeface="Segoe UI Light" panose="020B0502040204020203" pitchFamily="34" charset="0"/>
                  </a:rPr>
                  <a:t>Semi-live state</a:t>
                </a: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83" name="Subtitle 2"/>
              <p:cNvSpPr txBox="1">
                <a:spLocks/>
              </p:cNvSpPr>
              <p:nvPr/>
            </p:nvSpPr>
            <p:spPr>
              <a:xfrm>
                <a:off x="6371521" y="5596360"/>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Background</a:t>
                </a:r>
                <a:endParaRPr lang="ru-RU" sz="1400" dirty="0">
                  <a:latin typeface="Segoe UI Light" panose="020B0502040204020203" pitchFamily="34" charset="0"/>
                  <a:cs typeface="Segoe UI Light" panose="020B0502040204020203" pitchFamily="34" charset="0"/>
                </a:endParaRPr>
              </a:p>
              <a:p>
                <a:pPr marL="0" indent="0">
                  <a:buNone/>
                </a:pPr>
                <a:endParaRPr lang="en-US" sz="1400" dirty="0">
                  <a:latin typeface="Segoe UI Light" panose="020B0502040204020203" pitchFamily="34" charset="0"/>
                  <a:cs typeface="Segoe UI Light" panose="020B0502040204020203" pitchFamily="34" charset="0"/>
                </a:endParaRPr>
              </a:p>
            </p:txBody>
          </p:sp>
          <p:sp>
            <p:nvSpPr>
              <p:cNvPr id="84" name="Subtitle 2"/>
              <p:cNvSpPr txBox="1">
                <a:spLocks/>
              </p:cNvSpPr>
              <p:nvPr/>
            </p:nvSpPr>
            <p:spPr>
              <a:xfrm>
                <a:off x="6371521" y="5298515"/>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Logo</a:t>
                </a:r>
                <a:endParaRPr lang="en-US" sz="1400" dirty="0">
                  <a:latin typeface="Segoe UI Light" panose="020B0502040204020203" pitchFamily="34" charset="0"/>
                  <a:cs typeface="Segoe UI Light" panose="020B0502040204020203" pitchFamily="34" charset="0"/>
                </a:endParaRPr>
              </a:p>
            </p:txBody>
          </p:sp>
          <p:sp>
            <p:nvSpPr>
              <p:cNvPr id="85" name="Subtitle 2"/>
              <p:cNvSpPr txBox="1">
                <a:spLocks/>
              </p:cNvSpPr>
              <p:nvPr/>
            </p:nvSpPr>
            <p:spPr>
              <a:xfrm>
                <a:off x="6371521" y="5029954"/>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Short name</a:t>
                </a:r>
                <a:endParaRPr lang="en-US" sz="1400" dirty="0">
                  <a:latin typeface="Segoe UI Light" panose="020B0502040204020203" pitchFamily="34" charset="0"/>
                  <a:cs typeface="Segoe UI Light" panose="020B0502040204020203" pitchFamily="34" charset="0"/>
                </a:endParaRPr>
              </a:p>
            </p:txBody>
          </p:sp>
          <p:sp>
            <p:nvSpPr>
              <p:cNvPr id="86" name="Subtitle 2"/>
              <p:cNvSpPr txBox="1">
                <a:spLocks/>
              </p:cNvSpPr>
              <p:nvPr/>
            </p:nvSpPr>
            <p:spPr>
              <a:xfrm>
                <a:off x="6371521" y="4753898"/>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smtClean="0">
                    <a:solidFill>
                      <a:schemeClr val="bg1"/>
                    </a:solidFill>
                    <a:latin typeface="Segoe UI Light" panose="020B0502040204020203" pitchFamily="34" charset="0"/>
                    <a:cs typeface="Segoe UI Light" panose="020B0502040204020203" pitchFamily="34" charset="0"/>
                  </a:rPr>
                  <a:t>Badge</a:t>
                </a:r>
                <a:endParaRPr lang="en-US" sz="1200" dirty="0">
                  <a:solidFill>
                    <a:schemeClr val="bg1"/>
                  </a:solidFill>
                  <a:latin typeface="Segoe UI Light" panose="020B0502040204020203" pitchFamily="34" charset="0"/>
                  <a:cs typeface="Segoe UI Light" panose="020B0502040204020203" pitchFamily="34" charset="0"/>
                </a:endParaRPr>
              </a:p>
            </p:txBody>
          </p:sp>
          <p:pic>
            <p:nvPicPr>
              <p:cNvPr id="87" name="Picture 25"/>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b="44017"/>
              <a:stretch/>
            </p:blipFill>
            <p:spPr>
              <a:xfrm>
                <a:off x="4312356" y="2027713"/>
                <a:ext cx="1970740" cy="2248317"/>
              </a:xfrm>
              <a:prstGeom prst="rect">
                <a:avLst/>
              </a:prstGeom>
            </p:spPr>
          </p:pic>
          <p:sp>
            <p:nvSpPr>
              <p:cNvPr id="88" name="Subtitle 2"/>
              <p:cNvSpPr txBox="1">
                <a:spLocks/>
              </p:cNvSpPr>
              <p:nvPr/>
            </p:nvSpPr>
            <p:spPr>
              <a:xfrm>
                <a:off x="6371520"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err="1" smtClean="0">
                    <a:solidFill>
                      <a:schemeClr val="bg1"/>
                    </a:solidFill>
                    <a:latin typeface="Segoe UI Light" panose="020B0502040204020203" pitchFamily="34" charset="0"/>
                    <a:cs typeface="Segoe UI Light" panose="020B0502040204020203" pitchFamily="34" charset="0"/>
                  </a:rPr>
                  <a:t>Backgroun</a:t>
                </a:r>
                <a:endParaRPr lang="ru-RU" sz="1400" b="1" dirty="0">
                  <a:solidFill>
                    <a:schemeClr val="bg1"/>
                  </a:solidFill>
                  <a:latin typeface="Segoe UI Light" panose="020B0502040204020203" pitchFamily="34" charset="0"/>
                  <a:cs typeface="Segoe UI Light" panose="020B0502040204020203" pitchFamily="34" charset="0"/>
                </a:endParaRPr>
              </a:p>
              <a:p>
                <a:pPr marL="0" indent="0">
                  <a:buNone/>
                </a:pP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89" name="Subtitle 2"/>
              <p:cNvSpPr txBox="1">
                <a:spLocks/>
              </p:cNvSpPr>
              <p:nvPr/>
            </p:nvSpPr>
            <p:spPr>
              <a:xfrm>
                <a:off x="6371520"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Logo</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90" name="Subtitle 2"/>
              <p:cNvSpPr txBox="1">
                <a:spLocks/>
              </p:cNvSpPr>
              <p:nvPr/>
            </p:nvSpPr>
            <p:spPr>
              <a:xfrm>
                <a:off x="6371520"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Short name</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91" name="Subtitle 2"/>
              <p:cNvSpPr txBox="1">
                <a:spLocks/>
              </p:cNvSpPr>
              <p:nvPr/>
            </p:nvSpPr>
            <p:spPr>
              <a:xfrm>
                <a:off x="6371521"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Badge</a:t>
                </a:r>
                <a:endParaRPr lang="en-US" sz="1400" b="1" dirty="0">
                  <a:solidFill>
                    <a:schemeClr val="bg1"/>
                  </a:solidFill>
                  <a:latin typeface="Segoe UI Light" panose="020B0502040204020203" pitchFamily="34" charset="0"/>
                  <a:cs typeface="Segoe UI Light" panose="020B0502040204020203" pitchFamily="34" charset="0"/>
                </a:endParaRPr>
              </a:p>
            </p:txBody>
          </p:sp>
          <p:grpSp>
            <p:nvGrpSpPr>
              <p:cNvPr id="92" name="Group 66"/>
              <p:cNvGrpSpPr/>
              <p:nvPr/>
            </p:nvGrpSpPr>
            <p:grpSpPr>
              <a:xfrm>
                <a:off x="4824081" y="3612627"/>
                <a:ext cx="1443951" cy="243134"/>
                <a:chOff x="728133" y="2599267"/>
                <a:chExt cx="1415767" cy="238388"/>
              </a:xfrm>
            </p:grpSpPr>
            <p:cxnSp>
              <p:nvCxnSpPr>
                <p:cNvPr id="96" name="Straight Connector 71"/>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72"/>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73"/>
              <p:cNvCxnSpPr/>
              <p:nvPr/>
            </p:nvCxnSpPr>
            <p:spPr>
              <a:xfrm>
                <a:off x="5273167"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74"/>
              <p:cNvCxnSpPr/>
              <p:nvPr/>
            </p:nvCxnSpPr>
            <p:spPr>
              <a:xfrm>
                <a:off x="5791286"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75"/>
              <p:cNvCxnSpPr/>
              <p:nvPr/>
            </p:nvCxnSpPr>
            <p:spPr>
              <a:xfrm>
                <a:off x="5791286"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9" name="Picture 78"/>
            <p:cNvPicPr>
              <a:picLocks noChangeAspect="1"/>
            </p:cNvPicPr>
            <p:nvPr/>
          </p:nvPicPr>
          <p:blipFill>
            <a:blip r:embed="rId5"/>
            <a:stretch>
              <a:fillRect/>
            </a:stretch>
          </p:blipFill>
          <p:spPr>
            <a:xfrm>
              <a:off x="4409331" y="4169388"/>
              <a:ext cx="1862011" cy="1763347"/>
            </a:xfrm>
            <a:prstGeom prst="rect">
              <a:avLst/>
            </a:prstGeom>
          </p:spPr>
        </p:pic>
      </p:grpSp>
    </p:spTree>
    <p:extLst>
      <p:ext uri="{BB962C8B-B14F-4D97-AF65-F5344CB8AC3E}">
        <p14:creationId xmlns:p14="http://schemas.microsoft.com/office/powerpoint/2010/main" val="3861939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Tile anatomy </a:t>
            </a:r>
            <a:endParaRPr lang="en-US" dirty="0">
              <a:solidFill>
                <a:srgbClr val="FF0000"/>
              </a:solidFill>
            </a:endParaRPr>
          </a:p>
        </p:txBody>
      </p:sp>
      <p:grpSp>
        <p:nvGrpSpPr>
          <p:cNvPr id="29" name="Group 28"/>
          <p:cNvGrpSpPr/>
          <p:nvPr/>
        </p:nvGrpSpPr>
        <p:grpSpPr>
          <a:xfrm>
            <a:off x="1056000" y="1623603"/>
            <a:ext cx="3926731" cy="4309132"/>
            <a:chOff x="8112956" y="1623603"/>
            <a:chExt cx="3926731" cy="4309132"/>
          </a:xfrm>
        </p:grpSpPr>
        <p:grpSp>
          <p:nvGrpSpPr>
            <p:cNvPr id="6" name="Group 5"/>
            <p:cNvGrpSpPr/>
            <p:nvPr/>
          </p:nvGrpSpPr>
          <p:grpSpPr>
            <a:xfrm>
              <a:off x="8112956" y="1623603"/>
              <a:ext cx="3926731" cy="4126513"/>
              <a:chOff x="8413814" y="1655663"/>
              <a:chExt cx="4005470" cy="4209258"/>
            </a:xfrm>
          </p:grpSpPr>
          <p:sp>
            <p:nvSpPr>
              <p:cNvPr id="74" name="Rectangle 73"/>
              <p:cNvSpPr/>
              <p:nvPr/>
            </p:nvSpPr>
            <p:spPr bwMode="auto">
              <a:xfrm>
                <a:off x="10409237" y="5478462"/>
                <a:ext cx="1600200" cy="3048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5" name="Rectangle 74"/>
              <p:cNvSpPr/>
              <p:nvPr/>
            </p:nvSpPr>
            <p:spPr bwMode="auto">
              <a:xfrm>
                <a:off x="10409237" y="4411662"/>
                <a:ext cx="1600200" cy="8382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6" name="Rectangle 55"/>
              <p:cNvSpPr/>
              <p:nvPr/>
            </p:nvSpPr>
            <p:spPr bwMode="auto">
              <a:xfrm>
                <a:off x="10409237" y="52498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2" name="Content Placeholder 2"/>
              <p:cNvSpPr txBox="1">
                <a:spLocks/>
              </p:cNvSpPr>
              <p:nvPr/>
            </p:nvSpPr>
            <p:spPr>
              <a:xfrm>
                <a:off x="8413815" y="1655663"/>
                <a:ext cx="3728181"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smtClean="0">
                    <a:solidFill>
                      <a:schemeClr val="bg1"/>
                    </a:solidFill>
                    <a:latin typeface="Segoe UI Light" panose="020B0502040204020203" pitchFamily="34" charset="0"/>
                    <a:cs typeface="Segoe UI Light" panose="020B0502040204020203" pitchFamily="34" charset="0"/>
                  </a:rPr>
                  <a:t>Live state</a:t>
                </a: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21" name="Subtitle 2"/>
              <p:cNvSpPr txBox="1">
                <a:spLocks/>
              </p:cNvSpPr>
              <p:nvPr/>
            </p:nvSpPr>
            <p:spPr>
              <a:xfrm>
                <a:off x="10507792" y="5596360"/>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Background</a:t>
                </a:r>
                <a:endParaRPr lang="ru-RU" sz="1400" dirty="0">
                  <a:latin typeface="Segoe UI Light" panose="020B0502040204020203" pitchFamily="34" charset="0"/>
                  <a:cs typeface="Segoe UI Light" panose="020B0502040204020203" pitchFamily="34" charset="0"/>
                </a:endParaRPr>
              </a:p>
              <a:p>
                <a:pPr marL="0" indent="0">
                  <a:buNone/>
                </a:pPr>
                <a:endParaRPr lang="en-US" sz="1400" dirty="0">
                  <a:latin typeface="Segoe UI Light" panose="020B0502040204020203" pitchFamily="34" charset="0"/>
                  <a:cs typeface="Segoe UI Light" panose="020B0502040204020203" pitchFamily="34" charset="0"/>
                </a:endParaRPr>
              </a:p>
            </p:txBody>
          </p:sp>
          <p:sp>
            <p:nvSpPr>
              <p:cNvPr id="22" name="Subtitle 2"/>
              <p:cNvSpPr txBox="1">
                <a:spLocks/>
              </p:cNvSpPr>
              <p:nvPr/>
            </p:nvSpPr>
            <p:spPr>
              <a:xfrm>
                <a:off x="10507792" y="476389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App icon</a:t>
                </a:r>
                <a:endParaRPr lang="en-US" sz="1400" dirty="0">
                  <a:latin typeface="Segoe UI Light" panose="020B0502040204020203" pitchFamily="34" charset="0"/>
                  <a:cs typeface="Segoe UI Light" panose="020B0502040204020203" pitchFamily="34" charset="0"/>
                </a:endParaRPr>
              </a:p>
            </p:txBody>
          </p:sp>
          <p:sp>
            <p:nvSpPr>
              <p:cNvPr id="23" name="Subtitle 2"/>
              <p:cNvSpPr txBox="1">
                <a:spLocks/>
              </p:cNvSpPr>
              <p:nvPr/>
            </p:nvSpPr>
            <p:spPr>
              <a:xfrm>
                <a:off x="10507792" y="50299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Short name</a:t>
                </a:r>
                <a:endParaRPr lang="en-US" sz="1400" dirty="0">
                  <a:latin typeface="Segoe UI Light" panose="020B0502040204020203" pitchFamily="34" charset="0"/>
                  <a:cs typeface="Segoe UI Light" panose="020B0502040204020203" pitchFamily="34" charset="0"/>
                </a:endParaRPr>
              </a:p>
            </p:txBody>
          </p:sp>
          <p:sp>
            <p:nvSpPr>
              <p:cNvPr id="24" name="Subtitle 2"/>
              <p:cNvSpPr txBox="1">
                <a:spLocks/>
              </p:cNvSpPr>
              <p:nvPr/>
            </p:nvSpPr>
            <p:spPr>
              <a:xfrm>
                <a:off x="10507792" y="44942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latin typeface="Segoe UI Light" panose="020B0502040204020203" pitchFamily="34" charset="0"/>
                    <a:cs typeface="Segoe UI Light" panose="020B0502040204020203" pitchFamily="34" charset="0"/>
                  </a:rPr>
                  <a:t>Badge</a:t>
                </a:r>
                <a:endParaRPr lang="en-US" sz="1400" dirty="0">
                  <a:latin typeface="Segoe UI Light" panose="020B0502040204020203" pitchFamily="34" charset="0"/>
                  <a:cs typeface="Segoe UI Light" panose="020B0502040204020203" pitchFamily="34" charset="0"/>
                </a:endParaRPr>
              </a:p>
            </p:txBody>
          </p:sp>
          <p:sp>
            <p:nvSpPr>
              <p:cNvPr id="25" name="Subtitle 2"/>
              <p:cNvSpPr txBox="1">
                <a:spLocks/>
              </p:cNvSpPr>
              <p:nvPr/>
            </p:nvSpPr>
            <p:spPr>
              <a:xfrm>
                <a:off x="10507792" y="530317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smtClean="0">
                    <a:solidFill>
                      <a:schemeClr val="bg1"/>
                    </a:solidFill>
                    <a:latin typeface="Segoe UI Light" panose="020B0502040204020203" pitchFamily="34" charset="0"/>
                    <a:cs typeface="Segoe UI Light" panose="020B0502040204020203" pitchFamily="34" charset="0"/>
                  </a:rPr>
                  <a:t>Content</a:t>
                </a:r>
                <a:endParaRPr lang="en-US" sz="1050" dirty="0">
                  <a:solidFill>
                    <a:schemeClr val="bg1"/>
                  </a:solidFill>
                  <a:latin typeface="Segoe UI Light" panose="020B0502040204020203" pitchFamily="34" charset="0"/>
                  <a:cs typeface="Segoe UI Light" panose="020B0502040204020203" pitchFamily="34" charset="0"/>
                </a:endParaRPr>
              </a:p>
            </p:txBody>
          </p:sp>
          <p:pic>
            <p:nvPicPr>
              <p:cNvPr id="32" name="Picture 8"/>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b="42368"/>
              <a:stretch/>
            </p:blipFill>
            <p:spPr>
              <a:xfrm>
                <a:off x="8413814" y="2027713"/>
                <a:ext cx="1970739" cy="2314528"/>
              </a:xfrm>
              <a:prstGeom prst="rect">
                <a:avLst/>
              </a:prstGeom>
            </p:spPr>
          </p:pic>
          <p:sp>
            <p:nvSpPr>
              <p:cNvPr id="41" name="Subtitle 2"/>
              <p:cNvSpPr txBox="1">
                <a:spLocks/>
              </p:cNvSpPr>
              <p:nvPr/>
            </p:nvSpPr>
            <p:spPr>
              <a:xfrm>
                <a:off x="10507791"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Background</a:t>
                </a:r>
                <a:endParaRPr lang="ru-RU" sz="1400" b="1" dirty="0">
                  <a:solidFill>
                    <a:schemeClr val="bg1"/>
                  </a:solidFill>
                  <a:latin typeface="Segoe UI Light" panose="020B0502040204020203" pitchFamily="34" charset="0"/>
                  <a:cs typeface="Segoe UI Light" panose="020B0502040204020203" pitchFamily="34" charset="0"/>
                </a:endParaRPr>
              </a:p>
              <a:p>
                <a:pPr marL="0" indent="0">
                  <a:buNone/>
                </a:pP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2" name="Subtitle 2"/>
              <p:cNvSpPr txBox="1">
                <a:spLocks/>
              </p:cNvSpPr>
              <p:nvPr/>
            </p:nvSpPr>
            <p:spPr>
              <a:xfrm>
                <a:off x="10507791"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Short name</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3" name="Subtitle 2"/>
              <p:cNvSpPr txBox="1">
                <a:spLocks/>
              </p:cNvSpPr>
              <p:nvPr/>
            </p:nvSpPr>
            <p:spPr>
              <a:xfrm>
                <a:off x="10507792"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Badge</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4" name="Subtitle 2"/>
              <p:cNvSpPr txBox="1">
                <a:spLocks/>
              </p:cNvSpPr>
              <p:nvPr/>
            </p:nvSpPr>
            <p:spPr>
              <a:xfrm>
                <a:off x="10507792" y="3210555"/>
                <a:ext cx="1911492"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App icon</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5" name="Subtitle 2"/>
              <p:cNvSpPr txBox="1">
                <a:spLocks/>
              </p:cNvSpPr>
              <p:nvPr/>
            </p:nvSpPr>
            <p:spPr>
              <a:xfrm>
                <a:off x="10507792" y="2732312"/>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smtClean="0">
                    <a:solidFill>
                      <a:schemeClr val="bg1"/>
                    </a:solidFill>
                    <a:latin typeface="Segoe UI Light" panose="020B0502040204020203" pitchFamily="34" charset="0"/>
                    <a:cs typeface="Segoe UI Light" panose="020B0502040204020203" pitchFamily="34" charset="0"/>
                  </a:rPr>
                  <a:t>Content</a:t>
                </a:r>
                <a:endParaRPr lang="en-US" sz="1400" b="1" dirty="0">
                  <a:solidFill>
                    <a:schemeClr val="bg1"/>
                  </a:solidFill>
                  <a:latin typeface="Segoe UI Light" panose="020B0502040204020203" pitchFamily="34" charset="0"/>
                  <a:cs typeface="Segoe UI Light" panose="020B0502040204020203" pitchFamily="34" charset="0"/>
                </a:endParaRPr>
              </a:p>
            </p:txBody>
          </p:sp>
          <p:grpSp>
            <p:nvGrpSpPr>
              <p:cNvPr id="65" name="Group 76"/>
              <p:cNvGrpSpPr/>
              <p:nvPr/>
            </p:nvGrpSpPr>
            <p:grpSpPr>
              <a:xfrm>
                <a:off x="9009775" y="3612627"/>
                <a:ext cx="1443951" cy="243134"/>
                <a:chOff x="728133" y="2599267"/>
                <a:chExt cx="1415767" cy="238388"/>
              </a:xfrm>
            </p:grpSpPr>
            <p:cxnSp>
              <p:nvCxnSpPr>
                <p:cNvPr id="66" name="Straight Connector 77"/>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78"/>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79"/>
              <p:cNvCxnSpPr/>
              <p:nvPr/>
            </p:nvCxnSpPr>
            <p:spPr>
              <a:xfrm>
                <a:off x="9458861" y="2793629"/>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80"/>
              <p:cNvCxnSpPr/>
              <p:nvPr/>
            </p:nvCxnSpPr>
            <p:spPr>
              <a:xfrm>
                <a:off x="997698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81"/>
              <p:cNvCxnSpPr/>
              <p:nvPr/>
            </p:nvCxnSpPr>
            <p:spPr>
              <a:xfrm>
                <a:off x="9976980"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82"/>
              <p:cNvGrpSpPr/>
              <p:nvPr/>
            </p:nvGrpSpPr>
            <p:grpSpPr>
              <a:xfrm rot="10800000">
                <a:off x="9707844" y="3250404"/>
                <a:ext cx="745883" cy="121678"/>
                <a:chOff x="728132" y="2599267"/>
                <a:chExt cx="731324" cy="119303"/>
              </a:xfrm>
            </p:grpSpPr>
            <p:cxnSp>
              <p:nvCxnSpPr>
                <p:cNvPr id="72" name="Straight Connector 83"/>
                <p:cNvCxnSpPr/>
                <p:nvPr/>
              </p:nvCxnSpPr>
              <p:spPr>
                <a:xfrm rot="10800000" flipH="1">
                  <a:off x="728132" y="2718570"/>
                  <a:ext cx="731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84"/>
                <p:cNvCxnSpPr/>
                <p:nvPr/>
              </p:nvCxnSpPr>
              <p:spPr>
                <a:xfrm rot="10800000" flipV="1">
                  <a:off x="1459456" y="2599267"/>
                  <a:ext cx="0" cy="1193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28" name="Picture 27"/>
            <p:cNvPicPr>
              <a:picLocks noChangeAspect="1"/>
            </p:cNvPicPr>
            <p:nvPr/>
          </p:nvPicPr>
          <p:blipFill>
            <a:blip r:embed="rId5"/>
            <a:stretch>
              <a:fillRect/>
            </a:stretch>
          </p:blipFill>
          <p:spPr>
            <a:xfrm>
              <a:off x="8145729" y="4207343"/>
              <a:ext cx="1899226" cy="1725392"/>
            </a:xfrm>
            <a:prstGeom prst="rect">
              <a:avLst/>
            </a:prstGeom>
          </p:spPr>
        </p:pic>
      </p:grpSp>
    </p:spTree>
    <p:extLst>
      <p:ext uri="{BB962C8B-B14F-4D97-AF65-F5344CB8AC3E}">
        <p14:creationId xmlns:p14="http://schemas.microsoft.com/office/powerpoint/2010/main" val="56786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customXml/itemProps3.xml><?xml version="1.0" encoding="utf-8"?>
<ds:datastoreItem xmlns:ds="http://schemas.openxmlformats.org/officeDocument/2006/customXml" ds:itemID="{1C1284F2-D5A2-482D-9283-38905BD416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3519</TotalTime>
  <Words>2293</Words>
  <Application>Microsoft Office PowerPoint</Application>
  <PresentationFormat>Widescreen</PresentationFormat>
  <Paragraphs>235</Paragraphs>
  <Slides>27</Slides>
  <Notes>12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27</vt:i4>
      </vt:variant>
    </vt:vector>
  </HeadingPairs>
  <TitlesOfParts>
    <vt:vector size="41" baseType="lpstr">
      <vt:lpstr>Arial</vt:lpstr>
      <vt:lpstr>Calibri</vt:lpstr>
      <vt:lpstr>Consolas</vt:lpstr>
      <vt:lpstr>Segoe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Universal App Development  for Windows Platform for Beginners  Lection 7: Live Tiles and Notifications</vt:lpstr>
      <vt:lpstr>What is the role of tiles and notifications?</vt:lpstr>
      <vt:lpstr>What is the role of tiles and notifications?</vt:lpstr>
      <vt:lpstr>What happens when  app does not work?</vt:lpstr>
      <vt:lpstr>What is the role of tiles and notifications?</vt:lpstr>
      <vt:lpstr>Live Tiles</vt:lpstr>
      <vt:lpstr>Tile anatomy </vt:lpstr>
      <vt:lpstr>Tile anatomy </vt:lpstr>
      <vt:lpstr>Tile anatomy </vt:lpstr>
      <vt:lpstr>Default tile</vt:lpstr>
      <vt:lpstr>Tile templates</vt:lpstr>
      <vt:lpstr>Adaptive tile template</vt:lpstr>
      <vt:lpstr>DEMO 01: Updating a tile</vt:lpstr>
      <vt:lpstr>Updating tiles</vt:lpstr>
      <vt:lpstr>Toasts</vt:lpstr>
      <vt:lpstr>Toasts</vt:lpstr>
      <vt:lpstr>Toasts</vt:lpstr>
      <vt:lpstr>Interactive toasts</vt:lpstr>
      <vt:lpstr>Toast template</vt:lpstr>
      <vt:lpstr>Toast template</vt:lpstr>
      <vt:lpstr>DEMO 02: Making a toast  notifications</vt:lpstr>
      <vt:lpstr>Sending toast</vt:lpstr>
      <vt:lpstr>Resume</vt:lpstr>
      <vt:lpstr>Resume</vt:lpstr>
      <vt:lpstr>What else you should learn</vt:lpstr>
      <vt:lpstr>Contacts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Konstantin Kichinsky</cp:lastModifiedBy>
  <cp:revision>130</cp:revision>
  <dcterms:created xsi:type="dcterms:W3CDTF">2013-05-05T18:28:09Z</dcterms:created>
  <dcterms:modified xsi:type="dcterms:W3CDTF">2015-12-06T17:44:51Z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